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438" r:id="rId4"/>
    <p:sldId id="406" r:id="rId5"/>
    <p:sldId id="408" r:id="rId6"/>
    <p:sldId id="428" r:id="rId7"/>
    <p:sldId id="431" r:id="rId8"/>
    <p:sldId id="265" r:id="rId9"/>
    <p:sldId id="429" r:id="rId10"/>
    <p:sldId id="427" r:id="rId11"/>
    <p:sldId id="426" r:id="rId12"/>
    <p:sldId id="360" r:id="rId13"/>
    <p:sldId id="499" r:id="rId14"/>
    <p:sldId id="458" r:id="rId15"/>
    <p:sldId id="493" r:id="rId16"/>
    <p:sldId id="494" r:id="rId17"/>
    <p:sldId id="492" r:id="rId18"/>
    <p:sldId id="477" r:id="rId19"/>
    <p:sldId id="478" r:id="rId20"/>
    <p:sldId id="479" r:id="rId21"/>
    <p:sldId id="480" r:id="rId22"/>
    <p:sldId id="482" r:id="rId23"/>
    <p:sldId id="483" r:id="rId24"/>
    <p:sldId id="484" r:id="rId25"/>
    <p:sldId id="485" r:id="rId26"/>
    <p:sldId id="453" r:id="rId27"/>
    <p:sldId id="487" r:id="rId28"/>
    <p:sldId id="461" r:id="rId29"/>
    <p:sldId id="454" r:id="rId30"/>
    <p:sldId id="497" r:id="rId31"/>
    <p:sldId id="496" r:id="rId32"/>
    <p:sldId id="286" r:id="rId33"/>
    <p:sldId id="450" r:id="rId34"/>
    <p:sldId id="457" r:id="rId35"/>
    <p:sldId id="456" r:id="rId36"/>
    <p:sldId id="489" r:id="rId37"/>
    <p:sldId id="491" r:id="rId38"/>
    <p:sldId id="498" r:id="rId39"/>
    <p:sldId id="412" r:id="rId40"/>
    <p:sldId id="405" r:id="rId41"/>
  </p:sldIdLst>
  <p:sldSz cx="9144000" cy="6858000" type="screen4x3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99"/>
    <a:srgbClr val="118901"/>
    <a:srgbClr val="50447C"/>
    <a:srgbClr val="18BE02"/>
    <a:srgbClr val="2316D2"/>
    <a:srgbClr val="BE022F"/>
    <a:srgbClr val="FFFF66"/>
    <a:srgbClr val="2630F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85052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Relationship Id="rId4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Relationship Id="rId4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Relationship Id="rId4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5.xlsx"/><Relationship Id="rId4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9304369361258"/>
          <c:y val="5.4644102685406433E-2"/>
          <c:w val="0.84730695630638742"/>
          <c:h val="0.945355907444414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Общие 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1189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6DE-4290-93BC-65214428B29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DE-4290-93BC-65214428B29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6DE-4290-93BC-65214428B29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г.</c:v>
                </c:pt>
                <c:pt idx="1">
                  <c:v>2021 г.</c:v>
                </c:pt>
                <c:pt idx="2">
                  <c:v>2022 г. оценка</c:v>
                </c:pt>
                <c:pt idx="3">
                  <c:v>2023 г.</c:v>
                </c:pt>
                <c:pt idx="4">
                  <c:v>2024 г.</c:v>
                </c:pt>
                <c:pt idx="5">
                  <c:v>2025 г.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856704.21</c:v>
                </c:pt>
                <c:pt idx="1">
                  <c:v>893774.60000000009</c:v>
                </c:pt>
                <c:pt idx="2">
                  <c:v>894673</c:v>
                </c:pt>
                <c:pt idx="3">
                  <c:v>827951.5</c:v>
                </c:pt>
                <c:pt idx="4">
                  <c:v>680213.7</c:v>
                </c:pt>
                <c:pt idx="5">
                  <c:v>678014.7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BF-416D-A152-7C39111A55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047616"/>
        <c:axId val="132322048"/>
      </c:barChart>
      <c:catAx>
        <c:axId val="132047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300" b="1" i="0" u="sng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322048"/>
        <c:crosses val="autoZero"/>
        <c:auto val="1"/>
        <c:lblAlgn val="ctr"/>
        <c:lblOffset val="100"/>
        <c:noMultiLvlLbl val="0"/>
      </c:catAx>
      <c:valAx>
        <c:axId val="13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047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1.2601250744685842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848576348659673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1.5562134961194673E-2"/>
                  <c:y val="3.148942656088947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00111693938769"/>
                      <c:h val="0.147549954651845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5.1543426396124387E-4"/>
                  <c:y val="0.1322970160763357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63434419985077"/>
                      <c:h val="8.9071396557162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216631</c:v>
                </c:pt>
                <c:pt idx="1">
                  <c:v>25272</c:v>
                </c:pt>
                <c:pt idx="2">
                  <c:v>11393.4</c:v>
                </c:pt>
                <c:pt idx="3">
                  <c:v>3729.4</c:v>
                </c:pt>
                <c:pt idx="4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1.7748647967686128E-2"/>
          <c:y val="0.79313318775645103"/>
          <c:w val="0.78711876755757293"/>
          <c:h val="5.1147587493265687E-2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4697380115659664E-2"/>
                  <c:y val="-0.1390339711250718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05020738436469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0.10995403532161144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89891961322034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4.7025111244949278E-2"/>
                  <c:y val="0.14667109836097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-1.9572630331522619E-2"/>
                  <c:y val="-3.42072976574396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7-4B18-BD42-AE414C1317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Лист1!$B$8:$B$13</c:f>
              <c:numCache>
                <c:formatCode>#,##0.0</c:formatCode>
                <c:ptCount val="6"/>
                <c:pt idx="0">
                  <c:v>6688.8</c:v>
                </c:pt>
                <c:pt idx="1">
                  <c:v>13629.2</c:v>
                </c:pt>
                <c:pt idx="2">
                  <c:v>112</c:v>
                </c:pt>
                <c:pt idx="3">
                  <c:v>1630</c:v>
                </c:pt>
                <c:pt idx="4">
                  <c:v>1500</c:v>
                </c:pt>
                <c:pt idx="5">
                  <c:v>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6.1997079689558304E-8"/>
                  <c:y val="-9.667230563298113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182989588458422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7.977177292638525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868998682686047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0.13200505003412319"/>
                  <c:y val="0.1370883768378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-2.9049723641817574E-2"/>
                  <c:y val="-8.655951624610844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23-4B4C-A173-7574FF5D16C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Лист1!$C$8:$C$13</c:f>
              <c:numCache>
                <c:formatCode>#,##0.0</c:formatCode>
                <c:ptCount val="6"/>
                <c:pt idx="0">
                  <c:v>3200.5</c:v>
                </c:pt>
                <c:pt idx="1">
                  <c:v>13536.5</c:v>
                </c:pt>
                <c:pt idx="2">
                  <c:v>100</c:v>
                </c:pt>
                <c:pt idx="3">
                  <c:v>827</c:v>
                </c:pt>
                <c:pt idx="4">
                  <c:v>1560</c:v>
                </c:pt>
                <c:pt idx="5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4.641236256400361E-3"/>
                  <c:y val="2.311171340569922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3483984235669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3.646681276322880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3.8065348426850866E-2"/>
                  <c:y val="0.132297016076335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Лист1!$D$8:$D$13</c:f>
              <c:numCache>
                <c:formatCode>#,##0.0</c:formatCode>
                <c:ptCount val="6"/>
                <c:pt idx="0">
                  <c:v>2568.9</c:v>
                </c:pt>
                <c:pt idx="1">
                  <c:v>13541</c:v>
                </c:pt>
                <c:pt idx="2">
                  <c:v>100</c:v>
                </c:pt>
                <c:pt idx="3">
                  <c:v>827</c:v>
                </c:pt>
                <c:pt idx="4">
                  <c:v>1560</c:v>
                </c:pt>
                <c:pt idx="5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4.4017926579586396E-5"/>
                  <c:y val="8.300466610629124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008680087133174"/>
                      <c:h val="0.11401005204851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3.646681276322880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6.9016017069531962E-2"/>
                  <c:y val="0.1107358926493735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1.5358743208426569E-2"/>
                  <c:y val="-6.87971496308011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054676673352083"/>
                      <c:h val="9.97190046357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A5-4CA6-BDD5-3B3B59FB827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Лист1!$E$8:$E$13</c:f>
              <c:numCache>
                <c:formatCode>#,##0.0</c:formatCode>
                <c:ptCount val="6"/>
                <c:pt idx="0">
                  <c:v>2568.9</c:v>
                </c:pt>
                <c:pt idx="1">
                  <c:v>13486</c:v>
                </c:pt>
                <c:pt idx="2">
                  <c:v>100</c:v>
                </c:pt>
                <c:pt idx="3">
                  <c:v>827</c:v>
                </c:pt>
                <c:pt idx="4">
                  <c:v>1560</c:v>
                </c:pt>
                <c:pt idx="5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1.1761388732938555E-2"/>
                  <c:y val="6.99653953447785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43721,2; 4,8%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1"/>
              <c:layout>
                <c:manualLayout>
                  <c:x val="-6.4624659542029048E-3"/>
                  <c:y val="1.330774873402591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82-420C-82AA-8070EB7239E7}"/>
                </c:ext>
              </c:extLst>
            </c:dLbl>
            <c:dLbl>
              <c:idx val="2"/>
              <c:layout>
                <c:manualLayout>
                  <c:x val="-1.2494456078994413E-2"/>
                  <c:y val="6.498203412108084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0467470029984855E-2"/>
                  <c:y val="7.476950681776245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0.12316455331157972"/>
                  <c:y val="-0.1692657577528698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3.4298057308574791E-2"/>
                  <c:y val="5.34335144313319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2.4419612863124041E-2"/>
                  <c:y val="4.19891632072616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-2.0230917754150569E-2"/>
                  <c:y val="3.9488051297446635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9"/>
              <c:layout>
                <c:manualLayout>
                  <c:x val="6.377019083712028E-2"/>
                  <c:y val="6.225529273065907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обслуживание  долга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43721.2</c:v>
                </c:pt>
                <c:pt idx="1">
                  <c:v>10988.7</c:v>
                </c:pt>
                <c:pt idx="2">
                  <c:v>49115.7</c:v>
                </c:pt>
                <c:pt idx="3">
                  <c:v>26700.7</c:v>
                </c:pt>
                <c:pt idx="4">
                  <c:v>624387.80000000005</c:v>
                </c:pt>
                <c:pt idx="5">
                  <c:v>41685</c:v>
                </c:pt>
                <c:pt idx="6">
                  <c:v>12589.3</c:v>
                </c:pt>
                <c:pt idx="7">
                  <c:v>297.89999999999998</c:v>
                </c:pt>
                <c:pt idx="8">
                  <c:v>9.8000000000000007</c:v>
                </c:pt>
                <c:pt idx="9">
                  <c:v>88058.4</c:v>
                </c:pt>
                <c:pt idx="10">
                  <c:v>2760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195042170078886"/>
          <c:y val="8.7002478809483086E-3"/>
          <c:w val="0.3680495782992112"/>
          <c:h val="0.94981479646699829"/>
        </c:manualLayout>
      </c:layout>
      <c:overlay val="0"/>
      <c:spPr>
        <a:noFill/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500" cap="all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1.4682418244649297E-2"/>
                  <c:y val="7.06753353393561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</a:t>
                    </a:r>
                    <a:r>
                      <a:rPr lang="en-US" baseline="0" dirty="0" smtClean="0"/>
                      <a:t> 268,8; 5,7%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2"/>
              <c:layout>
                <c:manualLayout>
                  <c:x val="-0.13134645624805794"/>
                  <c:y val="0.1735752409626776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594839031647536E-2"/>
                  <c:y val="3.664054571403688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4.532837496822064E-2"/>
                  <c:y val="-0.1823554712702106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6.6104191580116947E-2"/>
                  <c:y val="7.390760327670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1.7320340674758242E-2"/>
                  <c:y val="4.53166239809184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0.12924984228020453"/>
                  <c:y val="0.202584250291927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200,0; </a:t>
                    </a:r>
                    <a:r>
                      <a:rPr lang="en-US" dirty="0" smtClean="0"/>
                      <a:t>0,01%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9,8; </a:t>
                    </a:r>
                    <a:r>
                      <a:rPr lang="en-US" smtClean="0"/>
                      <a:t>0,01%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82-420C-82AA-8070EB7239E7}"/>
                </c:ext>
              </c:extLst>
            </c:dLbl>
            <c:dLbl>
              <c:idx val="9"/>
              <c:layout>
                <c:manualLayout>
                  <c:x val="9.3957742864944779E-2"/>
                  <c:y val="8.555503617772675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u="sng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обслуживание  долга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47268.800000000003</c:v>
                </c:pt>
                <c:pt idx="1">
                  <c:v>6142.8</c:v>
                </c:pt>
                <c:pt idx="2">
                  <c:v>142317.6</c:v>
                </c:pt>
                <c:pt idx="3">
                  <c:v>3857.5</c:v>
                </c:pt>
                <c:pt idx="4">
                  <c:v>508156.5</c:v>
                </c:pt>
                <c:pt idx="5">
                  <c:v>31680</c:v>
                </c:pt>
                <c:pt idx="6">
                  <c:v>12966.4</c:v>
                </c:pt>
                <c:pt idx="7">
                  <c:v>200</c:v>
                </c:pt>
                <c:pt idx="8">
                  <c:v>9.8000000000000007</c:v>
                </c:pt>
                <c:pt idx="9">
                  <c:v>69894.399999999994</c:v>
                </c:pt>
                <c:pt idx="10">
                  <c:v>2202.6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3201374499240224"/>
          <c:y val="8.7002500715378777E-3"/>
          <c:w val="0.25735000230234378"/>
          <c:h val="0.96863406198290558"/>
        </c:manualLayout>
      </c:layout>
      <c:overlay val="0"/>
      <c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400" cap="all" baseline="0">
              <a:solidFill>
                <a:schemeClr val="tx1">
                  <a:alpha val="91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7318590617302682E-2"/>
          <c:w val="0.97986461067366581"/>
          <c:h val="0.78103686311277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9B3-4BA8-8ECA-DB673957E69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9B3-4BA8-8ECA-DB673957E69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9B3-4BA8-8ECA-DB673957E691}"/>
              </c:ext>
            </c:extLst>
          </c:dPt>
          <c:dLbls>
            <c:dLbl>
              <c:idx val="0"/>
              <c:layout>
                <c:manualLayout>
                  <c:x val="2.9166666666666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B3-4BA8-8ECA-DB673957E691}"/>
                </c:ext>
              </c:extLst>
            </c:dLbl>
            <c:dLbl>
              <c:idx val="1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B3-4BA8-8ECA-DB673957E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9766</c:v>
                </c:pt>
                <c:pt idx="1">
                  <c:v>9766</c:v>
                </c:pt>
                <c:pt idx="2">
                  <c:v>9766</c:v>
                </c:pt>
                <c:pt idx="3">
                  <c:v>6513</c:v>
                </c:pt>
                <c:pt idx="4">
                  <c:v>3256.5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B3-4BA8-8ECA-DB673957E6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54216320"/>
        <c:axId val="154219264"/>
        <c:axId val="0"/>
      </c:bar3DChart>
      <c:catAx>
        <c:axId val="15421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 i="1" u="none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219264"/>
        <c:crosses val="autoZero"/>
        <c:auto val="1"/>
        <c:lblAlgn val="ctr"/>
        <c:lblOffset val="100"/>
        <c:noMultiLvlLbl val="0"/>
      </c:catAx>
      <c:valAx>
        <c:axId val="1542192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5421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67913385826771"/>
          <c:y val="0"/>
          <c:w val="0.1253744776054137"/>
          <c:h val="0.11939425429694804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945158697602443"/>
          <c:y val="4.4201819685690653E-2"/>
          <c:w val="0.79866278468685692"/>
          <c:h val="0.72862247057827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СОБСТВЕННЫЕ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3718896637285016E-2"/>
                  <c:y val="7.8967368923016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354934349851756E-2"/>
                  <c:y val="3.6446238814351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660736975857752E-2"/>
                  <c:y val="7.2892955928937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883947479881403E-2"/>
                  <c:y val="8.2004575420055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'[Диаграмма в Microsoft PowerPoint]Лист1'!$B$2:$B$5</c:f>
              <c:numCache>
                <c:formatCode>#,##0.0</c:formatCode>
                <c:ptCount val="4"/>
                <c:pt idx="0">
                  <c:v>265682</c:v>
                </c:pt>
                <c:pt idx="1">
                  <c:v>263431.2</c:v>
                </c:pt>
                <c:pt idx="2">
                  <c:v>270452.09999999998</c:v>
                </c:pt>
                <c:pt idx="3">
                  <c:v>277227.7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ФИН ПОМОЩЬ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1"/>
              <c:layout>
                <c:manualLayout>
                  <c:x val="5.0825921219822112E-3"/>
                  <c:y val="-9.1116194911172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'[Диаграмма в Microsoft PowerPoint]Лист1'!$C$2:$C$5</c:f>
              <c:numCache>
                <c:formatCode>#,##0.0</c:formatCode>
                <c:ptCount val="4"/>
                <c:pt idx="0">
                  <c:v>628991</c:v>
                </c:pt>
                <c:pt idx="1">
                  <c:v>564520.4</c:v>
                </c:pt>
                <c:pt idx="2">
                  <c:v>409761.5</c:v>
                </c:pt>
                <c:pt idx="3">
                  <c:v>400786.9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141376"/>
        <c:axId val="151167744"/>
      </c:barChart>
      <c:catAx>
        <c:axId val="151141376"/>
        <c:scaling>
          <c:orientation val="minMax"/>
        </c:scaling>
        <c:delete val="1"/>
        <c:axPos val="b"/>
        <c:majorTickMark val="out"/>
        <c:minorTickMark val="none"/>
        <c:tickLblPos val="nextTo"/>
        <c:crossAx val="151167744"/>
        <c:crosses val="autoZero"/>
        <c:auto val="1"/>
        <c:lblAlgn val="ctr"/>
        <c:lblOffset val="100"/>
        <c:noMultiLvlLbl val="0"/>
      </c:catAx>
      <c:valAx>
        <c:axId val="151167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51141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8802779934198417E-2"/>
          <c:y val="0.90444917710348238"/>
          <c:w val="0.95992961443199887"/>
          <c:h val="5.1316439043134501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265682</c:v>
                </c:pt>
                <c:pt idx="1">
                  <c:v>628991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532288"/>
        <c:axId val="151533824"/>
      </c:barChart>
      <c:catAx>
        <c:axId val="15153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33824"/>
        <c:crosses val="autoZero"/>
        <c:auto val="1"/>
        <c:lblAlgn val="ctr"/>
        <c:lblOffset val="100"/>
        <c:noMultiLvlLbl val="0"/>
      </c:catAx>
      <c:valAx>
        <c:axId val="1515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3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263431.2</c:v>
                </c:pt>
                <c:pt idx="1">
                  <c:v>564520.4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500672"/>
        <c:axId val="151502208"/>
      </c:barChart>
      <c:catAx>
        <c:axId val="15150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02208"/>
        <c:crosses val="autoZero"/>
        <c:auto val="1"/>
        <c:lblAlgn val="ctr"/>
        <c:lblOffset val="100"/>
        <c:noMultiLvlLbl val="0"/>
      </c:catAx>
      <c:valAx>
        <c:axId val="15150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0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270452.09999999998</c:v>
                </c:pt>
                <c:pt idx="1">
                  <c:v>409761.5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342080"/>
        <c:axId val="151343872"/>
      </c:barChart>
      <c:catAx>
        <c:axId val="15134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43872"/>
        <c:crosses val="autoZero"/>
        <c:auto val="1"/>
        <c:lblAlgn val="ctr"/>
        <c:lblOffset val="100"/>
        <c:noMultiLvlLbl val="0"/>
      </c:catAx>
      <c:valAx>
        <c:axId val="15134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4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277</a:t>
                    </a:r>
                    <a:r>
                      <a:rPr lang="en-US" baseline="0" smtClean="0"/>
                      <a:t> 227,</a:t>
                    </a:r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400 786,8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265015.78999999998</c:v>
                </c:pt>
                <c:pt idx="1">
                  <c:v>700000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266432"/>
        <c:axId val="151267968"/>
      </c:barChart>
      <c:catAx>
        <c:axId val="15126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267968"/>
        <c:crosses val="autoZero"/>
        <c:auto val="1"/>
        <c:lblAlgn val="ctr"/>
        <c:lblOffset val="100"/>
        <c:noMultiLvlLbl val="0"/>
      </c:catAx>
      <c:valAx>
        <c:axId val="15126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2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6.0630416064881683E-2"/>
                  <c:y val="-5.16221962994095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265829590362976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8267589859424443E-2"/>
                  <c:y val="2.31045452281819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27886385639687"/>
                      <c:h val="0.169111078078807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1.0592915601535177E-3"/>
                  <c:y val="0.132297016076335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806655907280142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197264.4</c:v>
                </c:pt>
                <c:pt idx="1">
                  <c:v>28000</c:v>
                </c:pt>
                <c:pt idx="2">
                  <c:v>11150.6</c:v>
                </c:pt>
                <c:pt idx="3">
                  <c:v>3624</c:v>
                </c:pt>
                <c:pt idx="4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4.6443671106052117E-2"/>
                  <c:y val="-2.291256421416348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374103274239369"/>
                      <c:h val="0.120011035706338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1.1026524920571067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163521513482628"/>
                      <c:h val="0.101077760099790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828680895412823E-2"/>
                  <c:y val="2.91462450624548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31730204580445"/>
                      <c:h val="0.181656392913532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2.4300469920896448E-3"/>
                  <c:y val="0.153925638066305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532504820892917"/>
                      <c:h val="0.14433500407972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206724.7</c:v>
                </c:pt>
                <c:pt idx="1">
                  <c:v>20638.8</c:v>
                </c:pt>
                <c:pt idx="2">
                  <c:v>11314</c:v>
                </c:pt>
                <c:pt idx="3">
                  <c:v>3729.4</c:v>
                </c:pt>
                <c:pt idx="4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9650823019399168E-2"/>
                  <c:y val="1.23239835147008E-2"/>
                </c:manualLayout>
              </c:layout>
              <c:tx>
                <c:rich>
                  <a:bodyPr/>
                  <a:lstStyle/>
                  <a:p>
                    <a:fld id="{12E09EAB-DED3-453B-B184-F31EB0ED53EE}" type="CATEGORYNAME">
                      <a:rPr lang="ru-RU" sz="1400"/>
                      <a:pPr/>
                      <a:t>[ИМЯ КАТЕГОРИИ]</a:t>
                    </a:fld>
                    <a:r>
                      <a:rPr lang="ru-RU" sz="1400" baseline="0" dirty="0"/>
                      <a:t>; </a:t>
                    </a:r>
                    <a:fld id="{787B5AD2-068A-42E0-9AE3-B411DE3E97CD}" type="VALUE">
                      <a:rPr lang="ru-RU" sz="1400" baseline="0"/>
                      <a:pPr/>
                      <a:t>[ЗНАЧЕНИЕ]</a:t>
                    </a:fld>
                    <a:r>
                      <a:rPr lang="ru-RU" sz="1400" baseline="0" dirty="0"/>
                      <a:t>; </a:t>
                    </a:r>
                    <a:fld id="{3A15988E-0476-4870-BAEB-456163D9180B}" type="PERCENTAGE">
                      <a:rPr lang="ru-RU" sz="1400" baseline="0"/>
                      <a:pPr/>
                      <a:t>[ПРОЦЕНТ]</a:t>
                    </a:fld>
                    <a:endParaRPr lang="ru-RU" sz="14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26139590727735"/>
                      <c:h val="0.14754995465184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9.3497110035500181E-4"/>
                  <c:y val="0.1490667787417508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504102857967043"/>
                      <c:h val="0.12261092188799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213170</c:v>
                </c:pt>
                <c:pt idx="1">
                  <c:v>21902.400000000001</c:v>
                </c:pt>
                <c:pt idx="2">
                  <c:v>11393.4</c:v>
                </c:pt>
                <c:pt idx="3">
                  <c:v>3729.4</c:v>
                </c:pt>
                <c:pt idx="4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77330966637235243"/>
          <c:h val="5.1147587493265687E-2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A5D04-0545-45D1-8566-DA08D8BFD34C}" type="doc">
      <dgm:prSet loTypeId="urn:microsoft.com/office/officeart/2005/8/layout/cycle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EF2218-5AF2-4410-8BC7-276BED66B6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500363" y="-468"/>
          <a:ext cx="2824762" cy="634900"/>
        </a:xfrm>
        <a:prstGeom prst="roundRect">
          <a:avLst/>
        </a:prstGeom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08CE67-6715-4D95-AB79-9381A7AAADA8}" type="parTrans" cxnId="{5B4DAB15-1968-442D-AA84-46D6ABAE45E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4A335BF-BB1D-40D4-9319-5437CF8255B1}" type="sibTrans" cxnId="{5B4DAB15-1968-442D-AA84-46D6ABAE45E0}">
      <dgm:prSet/>
      <dgm:spPr>
        <a:xfrm>
          <a:off x="2792" y="1567"/>
          <a:ext cx="8182170" cy="4920747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B30197E-07E9-4D69-AF51-65F3777F39A5}">
      <dgm:prSet phldrT="[Текст]" custT="1"/>
      <dgm:spPr>
        <a:xfrm>
          <a:off x="5136528" y="741271"/>
          <a:ext cx="3093071" cy="6349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5BC2AA-05D0-41D0-97E7-A91BC3682B4F}" type="par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922F63D-D5F4-43B7-A21E-5F8BE1CD2C06}" type="sib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0B103CE-A9D7-4334-BAEF-BCE1F0D61CBA}">
      <dgm:prSet phldrT="[Текст]" custT="1"/>
      <dgm:spPr>
        <a:xfrm>
          <a:off x="4745023" y="1860167"/>
          <a:ext cx="3484576" cy="64437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4780E3-0B6C-4C8C-A656-F734BFD79464}" type="par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120DB8E-CFA9-40FD-A4B2-E028B8703F7D}" type="sib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AB46D74-0D7C-4CE1-8543-716A0AC352B0}">
      <dgm:prSet phldrT="[Текст]" custT="1"/>
      <dgm:spPr>
        <a:xfrm>
          <a:off x="5064670" y="3002856"/>
          <a:ext cx="3164929" cy="7044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8EAC26-9350-4377-87CE-180FF9082E3F}" type="par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2C01916-5B5C-4DB5-AE4E-E15699360CA0}" type="sib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F7F9E6D-F574-467E-952D-BB0B35AE23E7}">
      <dgm:prSet phldrT="[Текст]" custT="1"/>
      <dgm:spPr>
        <a:xfrm>
          <a:off x="4467781" y="4063622"/>
          <a:ext cx="3343235" cy="64352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32B3CC-F2A0-4A44-8722-56BD33A38AA5}" type="par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846B5C-682D-4608-830C-5F0DA44F8BE6}" type="sib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0C5819-1C83-4A4A-BC5D-FCE60CE17A8F}">
      <dgm:prSet phldrT="[Текст]" custT="1"/>
      <dgm:spPr>
        <a:xfrm>
          <a:off x="0" y="753251"/>
          <a:ext cx="2969291" cy="634900"/>
        </a:xfrm>
        <a:prstGeom prst="roundRect">
          <a:avLst/>
        </a:prstGeom>
        <a:solidFill>
          <a:srgbClr val="99FF66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DD1601-1B76-4DE4-8B51-50C8922597C9}" type="par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50B2886-05C4-49D4-BCB8-E0D987F36BE2}" type="sib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96D21E-B6BB-44DE-938F-C66F85E62C48}">
      <dgm:prSet phldrT="[Текст]" custT="1"/>
      <dgm:spPr>
        <a:xfrm>
          <a:off x="573547" y="4067979"/>
          <a:ext cx="2907870" cy="639173"/>
        </a:xfrm>
        <a:prstGeom prst="roundRect">
          <a:avLst/>
        </a:prstGeom>
        <a:solidFill>
          <a:srgbClr val="FFFF0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FA5E200-2259-49D0-8945-20D04D1B659A}" type="par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670BCA8-1A58-44BE-8114-5522050CEEF9}" type="sib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51CEA1-0865-429F-B3EC-FD6B2B130121}">
      <dgm:prSet phldrT="[Текст]" custT="1"/>
      <dgm:spPr>
        <a:xfrm>
          <a:off x="0" y="3047766"/>
          <a:ext cx="3620762" cy="750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2201D02-65E9-4E3B-9058-73977B04FA21}" type="par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BE97034-3810-45A1-9AAA-8FE7DDEC80FE}" type="sib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5C31AA1-BACD-4FAD-AAD6-1EA24F327497}">
      <dgm:prSet phldrT="[Текст]" custT="1"/>
      <dgm:spPr>
        <a:xfrm>
          <a:off x="0" y="1845027"/>
          <a:ext cx="2944085" cy="6349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6B9101-EB35-466E-8CD9-30FBB37875B1}" type="par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DDB3DFD-C0FB-4D97-8A32-05F4FB333E1A}" type="sib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4CA037B-1478-4A4F-88FD-1593D8F7BAFD}" type="pres">
      <dgm:prSet presAssocID="{615A5D04-0545-45D1-8566-DA08D8BFD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45FCE-837B-4E44-9FC8-4B86C20F188F}" type="pres">
      <dgm:prSet presAssocID="{615A5D04-0545-45D1-8566-DA08D8BFD34C}" presName="cycle" presStyleCnt="0"/>
      <dgm:spPr/>
      <dgm:t>
        <a:bodyPr/>
        <a:lstStyle/>
        <a:p>
          <a:endParaRPr lang="ru-RU"/>
        </a:p>
      </dgm:t>
    </dgm:pt>
    <dgm:pt modelId="{D1561EB6-77E7-4B05-821E-273BD11E98EB}" type="pres">
      <dgm:prSet presAssocID="{FEEF2218-5AF2-4410-8BC7-276BED66B6EE}" presName="nodeFirstNode" presStyleLbl="node1" presStyleIdx="0" presStyleCnt="9" custScaleX="222457" custScaleY="132506" custRadScaleRad="97488" custRadScaleInc="-8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FEBE-E988-41CA-90D7-8766331D4B48}" type="pres">
      <dgm:prSet presAssocID="{34A335BF-BB1D-40D4-9319-5437CF8255B1}" presName="sibTransFirstNode" presStyleLbl="bgShp" presStyleIdx="0" presStyleCnt="1" custScaleX="166279" custLinFactNeighborX="3681" custLinFactNeighborY="9781"/>
      <dgm:spPr/>
      <dgm:t>
        <a:bodyPr/>
        <a:lstStyle/>
        <a:p>
          <a:endParaRPr lang="ru-RU"/>
        </a:p>
      </dgm:t>
    </dgm:pt>
    <dgm:pt modelId="{2C16F276-D199-4AD5-ACCC-D12E00631E79}" type="pres">
      <dgm:prSet presAssocID="{EB30197E-07E9-4D69-AF51-65F3777F39A5}" presName="nodeFollowingNodes" presStyleLbl="node1" presStyleIdx="1" presStyleCnt="9" custScaleX="282942" custScaleY="132506" custRadScaleRad="119300" custRadScaleInc="5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D026-9254-43C2-BBB7-A19AAFB7BFDE}" type="pres">
      <dgm:prSet presAssocID="{60B103CE-A9D7-4334-BAEF-BCE1F0D61CBA}" presName="nodeFollowingNodes" presStyleLbl="node1" presStyleIdx="2" presStyleCnt="9" custScaleX="311717" custScaleY="134483" custRadScaleRad="98842" custRadScaleInc="1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52AF-D30D-4106-8E61-D97853A120C3}" type="pres">
      <dgm:prSet presAssocID="{AAB46D74-0D7C-4CE1-8543-716A0AC352B0}" presName="nodeFollowingNodes" presStyleLbl="node1" presStyleIdx="3" presStyleCnt="9" custScaleX="298918" custScaleY="147021" custRadScaleRad="106727" custRadScaleInc="-17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BAF5-6A56-49D5-AE26-0D66F811E09B}" type="pres">
      <dgm:prSet presAssocID="{7F7F9E6D-F574-467E-952D-BB0B35AE23E7}" presName="nodeFollowingNodes" presStyleLbl="node1" presStyleIdx="4" presStyleCnt="9" custScaleX="263288" custScaleY="164748" custRadScaleRad="139571" custRadScaleInc="-7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23E67-DFA9-4333-AC9D-2FD9248720A4}" type="pres">
      <dgm:prSet presAssocID="{DA96D21E-B6BB-44DE-938F-C66F85E62C48}" presName="nodeFollowingNodes" presStyleLbl="node1" presStyleIdx="5" presStyleCnt="9" custScaleX="229002" custScaleY="133398" custRadScaleRad="135614" custRadScaleInc="68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DA41-EE35-43D6-97EA-9F211E96BB40}" type="pres">
      <dgm:prSet presAssocID="{2551CEA1-0865-429F-B3EC-FD6B2B130121}" presName="nodeFollowingNodes" presStyleLbl="node1" presStyleIdx="6" presStyleCnt="9" custScaleX="285144" custScaleY="156532" custRadScaleRad="105650" custRadScaleInc="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2F17-58EA-4C98-A235-DEA160BBD16B}" type="pres">
      <dgm:prSet presAssocID="{05C31AA1-BACD-4FAD-AAD6-1EA24F327497}" presName="nodeFollowingNodes" presStyleLbl="node1" presStyleIdx="7" presStyleCnt="9" custScaleX="303389" custScaleY="132506" custRadScaleRad="98967" custRadScaleInc="-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99471-F451-4D37-8FD9-CD2ED93E1593}" type="pres">
      <dgm:prSet presAssocID="{250C5819-1C83-4A4A-BC5D-FCE60CE17A8F}" presName="nodeFollowingNodes" presStyleLbl="node1" presStyleIdx="8" presStyleCnt="9" custScaleX="292690" custScaleY="132506" custRadScaleRad="114780" custRadScaleInc="-49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401AA-9399-4442-B32C-7584162BD767}" type="presOf" srcId="{FEEF2218-5AF2-4410-8BC7-276BED66B6EE}" destId="{D1561EB6-77E7-4B05-821E-273BD11E98EB}" srcOrd="0" destOrd="0" presId="urn:microsoft.com/office/officeart/2005/8/layout/cycle3"/>
    <dgm:cxn modelId="{53F656C7-3DE4-4FAF-82C6-A8D72E0DD2FB}" type="presOf" srcId="{2551CEA1-0865-429F-B3EC-FD6B2B130121}" destId="{E027DA41-EE35-43D6-97EA-9F211E96BB40}" srcOrd="0" destOrd="0" presId="urn:microsoft.com/office/officeart/2005/8/layout/cycle3"/>
    <dgm:cxn modelId="{BC7475F5-71DF-4B1B-9A4B-378478AF7B50}" type="presOf" srcId="{250C5819-1C83-4A4A-BC5D-FCE60CE17A8F}" destId="{11A99471-F451-4D37-8FD9-CD2ED93E1593}" srcOrd="0" destOrd="0" presId="urn:microsoft.com/office/officeart/2005/8/layout/cycle3"/>
    <dgm:cxn modelId="{38E90938-C4EA-49A3-9F97-A014FA9FDA61}" type="presOf" srcId="{615A5D04-0545-45D1-8566-DA08D8BFD34C}" destId="{54CA037B-1478-4A4F-88FD-1593D8F7BAFD}" srcOrd="0" destOrd="0" presId="urn:microsoft.com/office/officeart/2005/8/layout/cycle3"/>
    <dgm:cxn modelId="{ABF6394C-B7CC-483A-97B1-F2C8085F6163}" srcId="{615A5D04-0545-45D1-8566-DA08D8BFD34C}" destId="{05C31AA1-BACD-4FAD-AAD6-1EA24F327497}" srcOrd="7" destOrd="0" parTransId="{E66B9101-EB35-466E-8CD9-30FBB37875B1}" sibTransId="{FDDB3DFD-C0FB-4D97-8A32-05F4FB333E1A}"/>
    <dgm:cxn modelId="{EB836AF6-32F1-4622-80DD-1061809771CC}" type="presOf" srcId="{60B103CE-A9D7-4334-BAEF-BCE1F0D61CBA}" destId="{209DD026-9254-43C2-BBB7-A19AAFB7BFDE}" srcOrd="0" destOrd="0" presId="urn:microsoft.com/office/officeart/2005/8/layout/cycle3"/>
    <dgm:cxn modelId="{0D48A0BF-F6A1-484C-B561-F228626B79B1}" srcId="{615A5D04-0545-45D1-8566-DA08D8BFD34C}" destId="{60B103CE-A9D7-4334-BAEF-BCE1F0D61CBA}" srcOrd="2" destOrd="0" parTransId="{8A4780E3-0B6C-4C8C-A656-F734BFD79464}" sibTransId="{6120DB8E-CFA9-40FD-A4B2-E028B8703F7D}"/>
    <dgm:cxn modelId="{26BADA5F-AC27-4888-9086-D1187B2E28A8}" srcId="{615A5D04-0545-45D1-8566-DA08D8BFD34C}" destId="{AAB46D74-0D7C-4CE1-8543-716A0AC352B0}" srcOrd="3" destOrd="0" parTransId="{918EAC26-9350-4377-87CE-180FF9082E3F}" sibTransId="{F2C01916-5B5C-4DB5-AE4E-E15699360CA0}"/>
    <dgm:cxn modelId="{4414E7D0-735F-4CA4-A2E1-69B3526BA773}" srcId="{615A5D04-0545-45D1-8566-DA08D8BFD34C}" destId="{2551CEA1-0865-429F-B3EC-FD6B2B130121}" srcOrd="6" destOrd="0" parTransId="{52201D02-65E9-4E3B-9058-73977B04FA21}" sibTransId="{2BE97034-3810-45A1-9AAA-8FE7DDEC80FE}"/>
    <dgm:cxn modelId="{5C4073FB-DA36-4FD2-ABDD-67A37800A1B6}" type="presOf" srcId="{EB30197E-07E9-4D69-AF51-65F3777F39A5}" destId="{2C16F276-D199-4AD5-ACCC-D12E00631E79}" srcOrd="0" destOrd="0" presId="urn:microsoft.com/office/officeart/2005/8/layout/cycle3"/>
    <dgm:cxn modelId="{D614C314-44CD-4E23-A614-EB57133AA8F3}" type="presOf" srcId="{05C31AA1-BACD-4FAD-AAD6-1EA24F327497}" destId="{83AE2F17-58EA-4C98-A235-DEA160BBD16B}" srcOrd="0" destOrd="0" presId="urn:microsoft.com/office/officeart/2005/8/layout/cycle3"/>
    <dgm:cxn modelId="{90DBCF16-C8CC-405E-A268-6AA9BDB951B5}" type="presOf" srcId="{DA96D21E-B6BB-44DE-938F-C66F85E62C48}" destId="{95D23E67-DFA9-4333-AC9D-2FD9248720A4}" srcOrd="0" destOrd="0" presId="urn:microsoft.com/office/officeart/2005/8/layout/cycle3"/>
    <dgm:cxn modelId="{124D15C8-1098-43DE-87B6-3907896028F7}" type="presOf" srcId="{7F7F9E6D-F574-467E-952D-BB0B35AE23E7}" destId="{21D8BAF5-6A56-49D5-AE26-0D66F811E09B}" srcOrd="0" destOrd="0" presId="urn:microsoft.com/office/officeart/2005/8/layout/cycle3"/>
    <dgm:cxn modelId="{24D450B5-E544-4993-8CCC-62CDEC844A70}" srcId="{615A5D04-0545-45D1-8566-DA08D8BFD34C}" destId="{7F7F9E6D-F574-467E-952D-BB0B35AE23E7}" srcOrd="4" destOrd="0" parTransId="{4B32B3CC-F2A0-4A44-8722-56BD33A38AA5}" sibTransId="{1D846B5C-682D-4608-830C-5F0DA44F8BE6}"/>
    <dgm:cxn modelId="{6627E397-3532-4544-B2B5-32DD8D5FDBD0}" srcId="{615A5D04-0545-45D1-8566-DA08D8BFD34C}" destId="{250C5819-1C83-4A4A-BC5D-FCE60CE17A8F}" srcOrd="8" destOrd="0" parTransId="{F2DD1601-1B76-4DE4-8B51-50C8922597C9}" sibTransId="{A50B2886-05C4-49D4-BCB8-E0D987F36BE2}"/>
    <dgm:cxn modelId="{907DF811-3E09-4B5C-98EC-7496E9A98BE7}" srcId="{615A5D04-0545-45D1-8566-DA08D8BFD34C}" destId="{EB30197E-07E9-4D69-AF51-65F3777F39A5}" srcOrd="1" destOrd="0" parTransId="{745BC2AA-05D0-41D0-97E7-A91BC3682B4F}" sibTransId="{7922F63D-D5F4-43B7-A21E-5F8BE1CD2C06}"/>
    <dgm:cxn modelId="{9741653F-11D1-49F2-BAAA-18519B8BAA52}" srcId="{615A5D04-0545-45D1-8566-DA08D8BFD34C}" destId="{DA96D21E-B6BB-44DE-938F-C66F85E62C48}" srcOrd="5" destOrd="0" parTransId="{0FA5E200-2259-49D0-8945-20D04D1B659A}" sibTransId="{B670BCA8-1A58-44BE-8114-5522050CEEF9}"/>
    <dgm:cxn modelId="{AE0E6291-5EF3-41CD-82C6-BA5D585C3E4E}" type="presOf" srcId="{AAB46D74-0D7C-4CE1-8543-716A0AC352B0}" destId="{B77052AF-D30D-4106-8E61-D97853A120C3}" srcOrd="0" destOrd="0" presId="urn:microsoft.com/office/officeart/2005/8/layout/cycle3"/>
    <dgm:cxn modelId="{5B4DAB15-1968-442D-AA84-46D6ABAE45E0}" srcId="{615A5D04-0545-45D1-8566-DA08D8BFD34C}" destId="{FEEF2218-5AF2-4410-8BC7-276BED66B6EE}" srcOrd="0" destOrd="0" parTransId="{4808CE67-6715-4D95-AB79-9381A7AAADA8}" sibTransId="{34A335BF-BB1D-40D4-9319-5437CF8255B1}"/>
    <dgm:cxn modelId="{9ECDB599-FF21-4D69-9B90-ADC95E667ADB}" type="presOf" srcId="{34A335BF-BB1D-40D4-9319-5437CF8255B1}" destId="{7EEEFEBE-E988-41CA-90D7-8766331D4B48}" srcOrd="0" destOrd="0" presId="urn:microsoft.com/office/officeart/2005/8/layout/cycle3"/>
    <dgm:cxn modelId="{A669F128-28CC-4A73-BE0B-B1D35793CC96}" type="presParOf" srcId="{54CA037B-1478-4A4F-88FD-1593D8F7BAFD}" destId="{52445FCE-837B-4E44-9FC8-4B86C20F188F}" srcOrd="0" destOrd="0" presId="urn:microsoft.com/office/officeart/2005/8/layout/cycle3"/>
    <dgm:cxn modelId="{E0B2F137-B617-436D-8893-E69296AFF276}" type="presParOf" srcId="{52445FCE-837B-4E44-9FC8-4B86C20F188F}" destId="{D1561EB6-77E7-4B05-821E-273BD11E98EB}" srcOrd="0" destOrd="0" presId="urn:microsoft.com/office/officeart/2005/8/layout/cycle3"/>
    <dgm:cxn modelId="{9056784A-8D7D-45F5-9766-0FD1A5103FD9}" type="presParOf" srcId="{52445FCE-837B-4E44-9FC8-4B86C20F188F}" destId="{7EEEFEBE-E988-41CA-90D7-8766331D4B48}" srcOrd="1" destOrd="0" presId="urn:microsoft.com/office/officeart/2005/8/layout/cycle3"/>
    <dgm:cxn modelId="{3CD69163-6ACD-4279-A56C-8F2E7113472D}" type="presParOf" srcId="{52445FCE-837B-4E44-9FC8-4B86C20F188F}" destId="{2C16F276-D199-4AD5-ACCC-D12E00631E79}" srcOrd="2" destOrd="0" presId="urn:microsoft.com/office/officeart/2005/8/layout/cycle3"/>
    <dgm:cxn modelId="{493FED84-0FC2-49A2-AC1D-693E7EEC00B6}" type="presParOf" srcId="{52445FCE-837B-4E44-9FC8-4B86C20F188F}" destId="{209DD026-9254-43C2-BBB7-A19AAFB7BFDE}" srcOrd="3" destOrd="0" presId="urn:microsoft.com/office/officeart/2005/8/layout/cycle3"/>
    <dgm:cxn modelId="{52DA6427-3145-4C4B-8C6B-CBC0BFDDD783}" type="presParOf" srcId="{52445FCE-837B-4E44-9FC8-4B86C20F188F}" destId="{B77052AF-D30D-4106-8E61-D97853A120C3}" srcOrd="4" destOrd="0" presId="urn:microsoft.com/office/officeart/2005/8/layout/cycle3"/>
    <dgm:cxn modelId="{5CCC56E7-3CA3-45C0-99D2-01F34750CD1C}" type="presParOf" srcId="{52445FCE-837B-4E44-9FC8-4B86C20F188F}" destId="{21D8BAF5-6A56-49D5-AE26-0D66F811E09B}" srcOrd="5" destOrd="0" presId="urn:microsoft.com/office/officeart/2005/8/layout/cycle3"/>
    <dgm:cxn modelId="{2AD55BE5-ECEE-46D7-92B7-1874808C3B2C}" type="presParOf" srcId="{52445FCE-837B-4E44-9FC8-4B86C20F188F}" destId="{95D23E67-DFA9-4333-AC9D-2FD9248720A4}" srcOrd="6" destOrd="0" presId="urn:microsoft.com/office/officeart/2005/8/layout/cycle3"/>
    <dgm:cxn modelId="{CB19199F-330C-453B-9B21-2419238EF4BF}" type="presParOf" srcId="{52445FCE-837B-4E44-9FC8-4B86C20F188F}" destId="{E027DA41-EE35-43D6-97EA-9F211E96BB40}" srcOrd="7" destOrd="0" presId="urn:microsoft.com/office/officeart/2005/8/layout/cycle3"/>
    <dgm:cxn modelId="{DB4675B2-1AB8-4EEA-A3C9-F024F1777D95}" type="presParOf" srcId="{52445FCE-837B-4E44-9FC8-4B86C20F188F}" destId="{83AE2F17-58EA-4C98-A235-DEA160BBD16B}" srcOrd="8" destOrd="0" presId="urn:microsoft.com/office/officeart/2005/8/layout/cycle3"/>
    <dgm:cxn modelId="{410FD8E1-722D-4508-B95F-1C8F68BABA5B}" type="presParOf" srcId="{52445FCE-837B-4E44-9FC8-4B86C20F188F}" destId="{11A99471-F451-4D37-8FD9-CD2ED93E159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</cdr:x>
      <cdr:y>0.95486</cdr:y>
    </cdr:from>
    <cdr:to>
      <cdr:x>0.8875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00" y="2743200"/>
          <a:ext cx="3371850" cy="123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0.17292</cdr:x>
      <cdr:y>0.77916</cdr:y>
    </cdr:from>
    <cdr:to>
      <cdr:x>1</cdr:x>
      <cdr:y>0.88089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69392" y="2990851"/>
          <a:ext cx="5593358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/>
            <a:t>    2022 год           2023</a:t>
          </a:r>
          <a:r>
            <a:rPr lang="ru-RU" sz="1800" baseline="0"/>
            <a:t> год            2024 год              2025 год</a:t>
          </a:r>
          <a:endParaRPr lang="ru-RU" sz="180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0.69022</cdr:x>
      <cdr:y>0.61655</cdr:y>
    </cdr:from>
    <cdr:to>
      <cdr:x>0.9714</cdr:x>
      <cdr:y>0.88946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566515" y="3268440"/>
          <a:ext cx="2267712" cy="1446797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0.71882</cdr:x>
      <cdr:y>0.56221</cdr:y>
    </cdr:from>
    <cdr:to>
      <cdr:x>1</cdr:x>
      <cdr:y>0.83513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97184" y="2980408"/>
          <a:ext cx="2267712" cy="1446797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0.73684</cdr:x>
      <cdr:y>0.56221</cdr:y>
    </cdr:from>
    <cdr:to>
      <cdr:x>1</cdr:x>
      <cdr:y>0.83513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048672" y="3011575"/>
          <a:ext cx="2160240" cy="146194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0.78685</cdr:x>
      <cdr:y>0.55035</cdr:y>
    </cdr:from>
    <cdr:to>
      <cdr:x>1</cdr:x>
      <cdr:y>0.85217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45853" y="2908400"/>
          <a:ext cx="1719043" cy="1595018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0.78685</cdr:x>
      <cdr:y>0.53505</cdr:y>
    </cdr:from>
    <cdr:to>
      <cdr:x>1</cdr:x>
      <cdr:y>0.8203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459172" y="2836392"/>
          <a:ext cx="1749740" cy="1512168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0.78304</cdr:x>
      <cdr:y>0.56221</cdr:y>
    </cdr:from>
    <cdr:to>
      <cdr:x>1</cdr:x>
      <cdr:y>0.84746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15156" y="2980408"/>
          <a:ext cx="1749740" cy="1512168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0.74117</cdr:x>
      <cdr:y>0.62448</cdr:y>
    </cdr:from>
    <cdr:to>
      <cdr:x>0.99978</cdr:x>
      <cdr:y>0.8554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084168" y="3310505"/>
          <a:ext cx="2122900" cy="122413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43222" cy="344794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4741" y="2"/>
            <a:ext cx="4343222" cy="344794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r">
              <a:defRPr sz="1200"/>
            </a:lvl1pPr>
          </a:lstStyle>
          <a:p>
            <a:fld id="{12FB8D11-C977-463E-AF02-8E0E09EE500B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42268"/>
            <a:ext cx="4343222" cy="344793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4741" y="6542268"/>
            <a:ext cx="4343222" cy="344793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r">
              <a:defRPr sz="1200"/>
            </a:lvl1pPr>
          </a:lstStyle>
          <a:p>
            <a:fld id="{D485B497-2A20-4CC1-9CB2-17383044A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856" y="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4875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6" tIns="46218" rIns="92436" bIns="462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031" y="3271880"/>
            <a:ext cx="8016240" cy="3099674"/>
          </a:xfrm>
          <a:prstGeom prst="rect">
            <a:avLst/>
          </a:prstGeom>
        </p:spPr>
        <p:txBody>
          <a:bodyPr vert="horz" lIns="92436" tIns="46218" rIns="92436" bIns="462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54256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856" y="654256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0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0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9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6AF07-FA0E-4C27-929A-D20E3A8D59F3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79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23994C-D4C0-4792-B42C-86FF40A3266D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00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B2D374-B41B-49A7-B9EE-F456ABE80BBC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0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8C6C1-2B14-483E-9928-AB9F2AEA78AC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7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F98592-4DEF-48AE-BCFE-655F834E0953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63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120BA-0D8A-46E8-9297-CE81A705A195}" type="datetime1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90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EBE0B0-F17C-4D7C-8E0C-2D8A920A658C}" type="datetime1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25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249F01-5B7B-41C3-89FE-0CB395159ACC}" type="datetime1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54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053EBC-02EC-4387-B854-6671AE0C26E2}" type="datetime1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2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DB594A-0DA9-4126-8501-356A14A1D884}" type="datetime1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3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F4F0D-25D5-448B-9A1D-48D4124CDBA4}" type="datetime1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92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92A2F60-BCF0-447B-9034-4A8FE67B3B10}" type="datetime1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098" y="4797152"/>
            <a:ext cx="8640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основании:</a:t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"БАЛЕЙСКИЙ РАЙОН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МУНИЦИПАЛЬНОГО РАЙОНА "БАЛЕЙСКИЙ РАЙОН" на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0"/>
            <a:ext cx="6227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 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район </a:t>
            </a:r>
          </a:p>
          <a:p>
            <a:pPr lvl="0" algn="ctr"/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«БАЛЕЙСКИЙ РАЙОН»</a:t>
            </a:r>
            <a:endParaRPr lang="ru-RU" sz="36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348880"/>
            <a:ext cx="547260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54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Бале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8" y="206337"/>
            <a:ext cx="2088654" cy="202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3167336" cy="30963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52"/>
            <a:ext cx="915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«Балейский район»</a:t>
            </a:r>
            <a:endParaRPr lang="ru-RU" sz="24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55576" y="1542265"/>
            <a:ext cx="7056784" cy="1189476"/>
            <a:chOff x="624" y="1152"/>
            <a:chExt cx="2928" cy="720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1200" y="486950"/>
            <a:ext cx="7128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ln w="1143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b="1" i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gray">
          <a:xfrm>
            <a:off x="862943" y="1858808"/>
            <a:ext cx="14709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gray">
          <a:xfrm>
            <a:off x="3589494" y="1822709"/>
            <a:ext cx="1732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156176" y="1832159"/>
            <a:ext cx="2018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107502" y="3082008"/>
            <a:ext cx="3145953" cy="3234601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 физических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добычу полезных ископаемых;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по упрощенной системе налогообложения;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с/х налог;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применением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атентной системы налогообложения.</a:t>
            </a: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6267187" y="3251200"/>
            <a:ext cx="2711896" cy="29141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денежные средства на безвозвратной и безвозмездной основе из бюджетов других уровней (межбюджетные трансферты в виде дотаций, субсидий, субвенций), а также перечисления от физических и юридических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 smtClean="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3253456" y="3083308"/>
            <a:ext cx="3013731" cy="31540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сдачи в аренду 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аренды земельных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оказания платных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10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3307"/>
            <a:ext cx="8208912" cy="89645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«Балейский район»</a:t>
            </a:r>
            <a:endParaRPr lang="ru-RU" sz="24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gray">
          <a:xfrm flipH="1">
            <a:off x="2699791" y="1018780"/>
            <a:ext cx="5436872" cy="1864109"/>
          </a:xfrm>
          <a:prstGeom prst="homePlate">
            <a:avLst>
              <a:gd name="adj" fmla="val 3773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827 951 591 рублей 68 копеек;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824 696 138 рублей 48 копеек;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3 255 453 рубля 20 копеек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объёма доходов без учёта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 flipH="1">
            <a:off x="1844818" y="2924945"/>
            <a:ext cx="6330684" cy="1507444"/>
          </a:xfrm>
          <a:prstGeom prst="homePlate">
            <a:avLst>
              <a:gd name="adj" fmla="val 39083"/>
            </a:avLst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680 213 545 рублей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676 958 095  рублей 20 копеек;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lang="ru-RU" sz="2000" b="1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3 255 449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рублей 80 копеек</a:t>
            </a: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gray">
          <a:xfrm flipH="1">
            <a:off x="848418" y="4461249"/>
            <a:ext cx="7327083" cy="1585665"/>
          </a:xfrm>
          <a:prstGeom prst="homePlate">
            <a:avLst>
              <a:gd name="adj" fmla="val 44955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678 014 533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674 759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079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80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копеек;</a:t>
            </a:r>
          </a:p>
          <a:p>
            <a:pPr marL="137160" indent="0" algn="ctr"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в сумме 3 255 453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20 копеек</a:t>
            </a:r>
          </a:p>
          <a:p>
            <a:pPr marL="137160" indent="0" algn="ctr"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3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ru-RU" sz="23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300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339752" y="1992226"/>
            <a:ext cx="228600" cy="228600"/>
            <a:chOff x="2016" y="1920"/>
            <a:chExt cx="1680" cy="1680"/>
          </a:xfrm>
        </p:grpSpPr>
        <p:sp>
          <p:nvSpPr>
            <p:cNvPr id="21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6600">
                    <a:gamma/>
                    <a:tint val="0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3" name="AutoShape 28"/>
          <p:cNvCxnSpPr>
            <a:cxnSpLocks noChangeShapeType="1"/>
          </p:cNvCxnSpPr>
          <p:nvPr/>
        </p:nvCxnSpPr>
        <p:spPr bwMode="gray">
          <a:xfrm flipH="1">
            <a:off x="2444448" y="1521419"/>
            <a:ext cx="1587" cy="434975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1487272" y="1018780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E02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BE02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534690" y="3715956"/>
            <a:ext cx="228600" cy="228600"/>
            <a:chOff x="2016" y="1920"/>
            <a:chExt cx="1680" cy="1680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AutoShape 21"/>
          <p:cNvCxnSpPr>
            <a:cxnSpLocks noChangeShapeType="1"/>
          </p:cNvCxnSpPr>
          <p:nvPr/>
        </p:nvCxnSpPr>
        <p:spPr bwMode="gray">
          <a:xfrm flipH="1">
            <a:off x="1647403" y="3208636"/>
            <a:ext cx="1587" cy="43497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7"/>
          <p:cNvSpPr txBox="1">
            <a:spLocks noChangeArrowheads="1"/>
          </p:cNvSpPr>
          <p:nvPr/>
        </p:nvSpPr>
        <p:spPr bwMode="gray">
          <a:xfrm>
            <a:off x="739409" y="2655356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год</a:t>
            </a:r>
            <a:endParaRPr lang="en-US" sz="2400" b="1" dirty="0">
              <a:ln>
                <a:solidFill>
                  <a:srgbClr val="2316D2"/>
                </a:solidFill>
              </a:ln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510809" y="5255198"/>
            <a:ext cx="228600" cy="228600"/>
            <a:chOff x="2016" y="1920"/>
            <a:chExt cx="1680" cy="1680"/>
          </a:xfrm>
        </p:grpSpPr>
        <p:sp>
          <p:nvSpPr>
            <p:cNvPr id="31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3" name="AutoShape 14"/>
          <p:cNvCxnSpPr>
            <a:cxnSpLocks noChangeShapeType="1"/>
          </p:cNvCxnSpPr>
          <p:nvPr/>
        </p:nvCxnSpPr>
        <p:spPr bwMode="gray">
          <a:xfrm flipH="1">
            <a:off x="618192" y="4692082"/>
            <a:ext cx="1587" cy="442913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10"/>
          <p:cNvSpPr txBox="1">
            <a:spLocks noChangeArrowheads="1"/>
          </p:cNvSpPr>
          <p:nvPr/>
        </p:nvSpPr>
        <p:spPr bwMode="gray">
          <a:xfrm>
            <a:off x="28361" y="4230417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3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год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18BE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0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116632"/>
            <a:ext cx="8115472" cy="7263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</a:t>
            </a:r>
          </a:p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муниципального района «Балейский район»</a:t>
            </a:r>
            <a:endParaRPr lang="ru-RU" sz="24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67764035"/>
              </p:ext>
            </p:extLst>
          </p:nvPr>
        </p:nvGraphicFramePr>
        <p:xfrm>
          <a:off x="179512" y="842933"/>
          <a:ext cx="8208912" cy="539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64288" y="90872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72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район"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303859"/>
              </p:ext>
            </p:extLst>
          </p:nvPr>
        </p:nvGraphicFramePr>
        <p:xfrm>
          <a:off x="107504" y="1628800"/>
          <a:ext cx="844562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08304" y="1412776"/>
            <a:ext cx="1058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3064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2022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66700956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160064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894 673,0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2023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37482331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14042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827 951,6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5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2024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38558208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18506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680 213,5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64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2025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08783166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4097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678 014,5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78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76031515"/>
              </p:ext>
            </p:extLst>
          </p:nvPr>
        </p:nvGraphicFramePr>
        <p:xfrm>
          <a:off x="107504" y="880640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31048"/>
              </p:ext>
            </p:extLst>
          </p:nvPr>
        </p:nvGraphicFramePr>
        <p:xfrm>
          <a:off x="1683498" y="874096"/>
          <a:ext cx="2456454" cy="46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45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66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241539</a:t>
                      </a:r>
                      <a:r>
                        <a:rPr lang="ru-RU" sz="20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90619"/>
            <a:ext cx="8363272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2022 году 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45" y="3645024"/>
            <a:ext cx="1719043" cy="160001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2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59154334"/>
              </p:ext>
            </p:extLst>
          </p:nvPr>
        </p:nvGraphicFramePr>
        <p:xfrm>
          <a:off x="107504" y="880640"/>
          <a:ext cx="8064896" cy="528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588515"/>
              </p:ext>
            </p:extLst>
          </p:nvPr>
        </p:nvGraphicFramePr>
        <p:xfrm>
          <a:off x="1691680" y="764704"/>
          <a:ext cx="2376264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906,9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68560" y="27463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2023 году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44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Балейский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88640"/>
            <a:ext cx="45365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ежегодно очень кропотливую и серьезную работу над самым важным документом района - бюджетом Балейского района на очередной финансовый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формирование - это сложный процесс, в который должны быть вовлечены все граждане.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разрабатывается  в непростых условиях замедления роста экономики по России. Вместе с тем, мы сохраняем все социальные гарантии для жителей Балейского района, обеспечиваем расходные  обязательства, взятые районом, в том числе и на  выполнение майских указов Президента Российской Федерации  с сохранением уровня номинальной заработной платы работников бюджетной сферы не ниже необходимого уровня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 для граждан» - информационный сборник, который знакомит население района с основными положениями главного финансового документа - бюджета муниципального района «Балейский район» на очередной год и плановый период и  создан специально для того, чтобы каждый житель Балейского района был осведомлен, как формируется и расходуется бюджет муниципального района «Балейский район», сколько в бюджет поступает средств и на какие цели они направляются.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для ваших замечаний и конструктивных предложений.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>
            <a:fillRect/>
          </a:stretch>
        </p:blipFill>
        <p:spPr bwMode="auto">
          <a:xfrm>
            <a:off x="107504" y="3140968"/>
            <a:ext cx="3816424" cy="2671660"/>
          </a:xfrm>
          <a:prstGeom prst="rect">
            <a:avLst/>
          </a:prstGeom>
          <a:noFill/>
          <a:ln>
            <a:noFill/>
          </a:ln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9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93569200"/>
              </p:ext>
            </p:extLst>
          </p:nvPr>
        </p:nvGraphicFramePr>
        <p:xfrm>
          <a:off x="107504" y="880640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549013"/>
              </p:ext>
            </p:extLst>
          </p:nvPr>
        </p:nvGraphicFramePr>
        <p:xfrm>
          <a:off x="1907704" y="728376"/>
          <a:ext cx="2160240" cy="46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83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695,2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4714" y="264914"/>
            <a:ext cx="8929286" cy="21764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2024 году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53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62105723"/>
              </p:ext>
            </p:extLst>
          </p:nvPr>
        </p:nvGraphicFramePr>
        <p:xfrm>
          <a:off x="107504" y="880640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56238"/>
              </p:ext>
            </p:extLst>
          </p:nvPr>
        </p:nvGraphicFramePr>
        <p:xfrm>
          <a:off x="1835696" y="868020"/>
          <a:ext cx="2304256" cy="54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447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525, 8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06896" y="27463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2025 году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12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52861468"/>
              </p:ext>
            </p:extLst>
          </p:nvPr>
        </p:nvGraphicFramePr>
        <p:xfrm>
          <a:off x="0" y="838576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38308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24 143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2022 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95592399"/>
              </p:ext>
            </p:extLst>
          </p:nvPr>
        </p:nvGraphicFramePr>
        <p:xfrm>
          <a:off x="107504" y="880640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30577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19 524,0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2023 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9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4321284"/>
              </p:ext>
            </p:extLst>
          </p:nvPr>
        </p:nvGraphicFramePr>
        <p:xfrm>
          <a:off x="107504" y="880640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176860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18 756,9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2024 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68995085"/>
              </p:ext>
            </p:extLst>
          </p:nvPr>
        </p:nvGraphicFramePr>
        <p:xfrm>
          <a:off x="107504" y="880640"/>
          <a:ext cx="8208912" cy="535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230659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18 701,9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2025 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01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2022 год</a:t>
            </a: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268 998 040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604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627 500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2 151 400 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19445" y="5434272"/>
            <a:ext cx="154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на содержание детей в семьях опекунов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5 836 600руб.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174 711 200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26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851 300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5 981 900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215112" y="3588431"/>
            <a:ext cx="519570" cy="100650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57" y="964889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81" y="2196687"/>
            <a:ext cx="1648447" cy="1103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205" y="4443349"/>
            <a:ext cx="1452539" cy="954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77 256 200руб.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616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</a:t>
            </a:r>
            <a:r>
              <a:rPr lang="ru-RU" sz="2800" b="1" i="1" dirty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2023 год</a:t>
            </a:r>
            <a:endParaRPr lang="ru-RU" sz="2800" b="1" i="1" dirty="0">
              <a:solidFill>
                <a:srgbClr val="1189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193 369 400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467 400руб.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652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1 618 500 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19445" y="5434272"/>
            <a:ext cx="154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на содержание детей в семьях опекунов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4 391 400руб.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127 994 500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27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648 100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4 554 000руб.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215112" y="3588431"/>
            <a:ext cx="519570" cy="100650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57" y="964889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81" y="2196687"/>
            <a:ext cx="1648447" cy="1103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205" y="4443349"/>
            <a:ext cx="1452539" cy="954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47 667 200руб.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83757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08759" y="261257"/>
            <a:ext cx="8151674" cy="10121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сбалансированность в 2022 году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81887" y="1234859"/>
            <a:ext cx="5966055" cy="665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30 222 335 рублей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347864" y="1957312"/>
            <a:ext cx="4518666" cy="1261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отдельных категорий граждан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330447" y="4332611"/>
            <a:ext cx="2151343" cy="12855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редакций районных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4662520" y="3276412"/>
            <a:ext cx="188935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105563" y="5624944"/>
            <a:ext cx="204918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28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6" y="4540151"/>
            <a:ext cx="2039918" cy="1450114"/>
          </a:xfrm>
          <a:prstGeom prst="rect">
            <a:avLst/>
          </a:prstGeom>
        </p:spPr>
      </p:pic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6261689" y="5651711"/>
            <a:ext cx="19742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29 722 335 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156177" y="4332611"/>
            <a:ext cx="2327846" cy="1183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ФОТ (увеличение МРОТ)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C:\Documents and Settings\Savina\Рабочий стол\Яна Савина\Савина (работа)\СЛАЙДЫ 2013\Бюджет для граждан 2016\картинки\image126791128.jpg"/>
          <p:cNvPicPr>
            <a:picLocks noGrp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675" y="4147991"/>
            <a:ext cx="1413043" cy="13885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972481"/>
            <a:ext cx="2342857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2137" y="72570"/>
            <a:ext cx="7433521" cy="644005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в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49321" y="644184"/>
            <a:ext cx="4053052" cy="4219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50 247 373 рублей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036041" y="4364818"/>
            <a:ext cx="163288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2 481 300руб.</a:t>
            </a: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070622" y="6084031"/>
            <a:ext cx="159830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13 969 230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29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43917" y="2733110"/>
            <a:ext cx="2976555" cy="73334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99336" y="3029178"/>
            <a:ext cx="2179099" cy="131788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ДЮСШ </a:t>
            </a:r>
          </a:p>
          <a:p>
            <a:pPr algn="ctr" fontAlgn="b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ликвидацию последствий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циклона с 14-15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06536" y="3501155"/>
            <a:ext cx="32377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18 397 300руб и  р/к 2 468 600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841741" y="930166"/>
            <a:ext cx="1653917" cy="142106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поощрение в связи со снижением неэффективных расходов  2021 г. </a:t>
            </a:r>
          </a:p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(МТБ в ДОУ)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6065774" y="2401683"/>
            <a:ext cx="165391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1 803 200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22058" y="1006379"/>
            <a:ext cx="1486219" cy="142270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столовых ОУ №3, №14,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Казаковской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У-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Посельской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7"/>
          <p:cNvSpPr txBox="1">
            <a:spLocks noChangeArrowheads="1"/>
          </p:cNvSpPr>
          <p:nvPr/>
        </p:nvSpPr>
        <p:spPr bwMode="auto">
          <a:xfrm>
            <a:off x="2267744" y="2375747"/>
            <a:ext cx="161069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1 929 800руб.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792115" y="4761684"/>
            <a:ext cx="1927576" cy="126547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ликвидацию ЧС, вызванный выходом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грунтовых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 и образованию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наледи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7401087" y="5631104"/>
            <a:ext cx="12299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1 523 054 руб.</a:t>
            </a: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6182153" y="6020455"/>
            <a:ext cx="116424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1 127 266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841741" y="3881074"/>
            <a:ext cx="2978731" cy="46598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 кровли клуба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с.Жидка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7"/>
          <p:cNvSpPr txBox="1">
            <a:spLocks noChangeArrowheads="1"/>
          </p:cNvSpPr>
          <p:nvPr/>
        </p:nvSpPr>
        <p:spPr bwMode="auto">
          <a:xfrm>
            <a:off x="6390358" y="4419205"/>
            <a:ext cx="19128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1 446 082 руб.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684048" y="4853671"/>
            <a:ext cx="2490947" cy="120317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территорий в рамках реализации мероприятий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соц.развит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ЦЭР( парк)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/>
        </p:nvSpPr>
        <p:spPr bwMode="auto">
          <a:xfrm>
            <a:off x="7607294" y="4955782"/>
            <a:ext cx="107577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5 061 440 руб.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8" y="4908091"/>
            <a:ext cx="1686243" cy="14460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457" y="4915482"/>
            <a:ext cx="1711801" cy="14386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079" y="2605533"/>
            <a:ext cx="1752244" cy="9440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843" y="962536"/>
            <a:ext cx="1482415" cy="1381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7" y="2470254"/>
            <a:ext cx="1815092" cy="1357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114" y="3561427"/>
            <a:ext cx="1537697" cy="1215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3190" y="983785"/>
            <a:ext cx="1337282" cy="13705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708" y="1047553"/>
            <a:ext cx="1185283" cy="1272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8759" y="1031229"/>
            <a:ext cx="1547320" cy="1319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6079" y="3716753"/>
            <a:ext cx="1686036" cy="10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323528" y="1146049"/>
            <a:ext cx="7861575" cy="19614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b="1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14686"/>
            <a:ext cx="3419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endParaRPr lang="ru-RU" b="1" dirty="0" smtClean="0">
              <a:solidFill>
                <a:srgbClr val="FB050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 (налоги от юридических и физических лиц, административные платежи и сборы, безвозмездные поступления)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071810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ЖКХ, культура и другие) капитальное строительство и другие)</a:t>
            </a:r>
            <a:endParaRPr lang="ru-RU" dirty="0"/>
          </a:p>
        </p:txBody>
      </p:sp>
      <p:pic>
        <p:nvPicPr>
          <p:cNvPr id="7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5" y="3429000"/>
            <a:ext cx="1806081" cy="208823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148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005109" y="972621"/>
            <a:ext cx="2296459" cy="9354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 организацию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575" y="188803"/>
            <a:ext cx="7872810" cy="631552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в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0493" y="790134"/>
            <a:ext cx="4617798" cy="4384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117 192 151 рубль,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646540" y="3355675"/>
            <a:ext cx="1906205" cy="94506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проведение комплексных кадастровых работ 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552808" y="4582649"/>
            <a:ext cx="2407450" cy="95443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800" dirty="0" smtClean="0"/>
              <a:t>(реконструкцию</a:t>
            </a:r>
            <a:r>
              <a:rPr lang="ru-RU" sz="800" dirty="0"/>
              <a:t>, капитальный ремонт и ремонт автомобильных дорог (и искусственных сооружений на них) 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937699" y="2180715"/>
            <a:ext cx="2160240" cy="9029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736851" y="4250549"/>
            <a:ext cx="143564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4 278 493 руб.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2658765" y="5529585"/>
            <a:ext cx="15137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30 000 000 руб.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536157" y="3005252"/>
            <a:ext cx="163887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3 471 510 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527685" y="1883684"/>
            <a:ext cx="15417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15 829 200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40767" y="2258037"/>
            <a:ext cx="2110854" cy="85078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851859" y="3073763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988 700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30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" y="4528354"/>
            <a:ext cx="1547664" cy="1181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02" y="1881860"/>
            <a:ext cx="1485526" cy="115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1" y="2459782"/>
            <a:ext cx="1475830" cy="685871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6078259" y="5945356"/>
            <a:ext cx="1493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20 843 600 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808102" y="5504179"/>
            <a:ext cx="2396131" cy="43242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1" y="3256878"/>
            <a:ext cx="1643562" cy="104230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309" y="1201901"/>
            <a:ext cx="1669365" cy="91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723" y="5415087"/>
            <a:ext cx="1524205" cy="11056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93" y="1012488"/>
            <a:ext cx="1521565" cy="1247408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1519920" y="1169309"/>
            <a:ext cx="2008630" cy="73290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 ремонт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Матусовской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7"/>
          <p:cNvSpPr txBox="1">
            <a:spLocks noChangeArrowheads="1"/>
          </p:cNvSpPr>
          <p:nvPr/>
        </p:nvSpPr>
        <p:spPr bwMode="auto">
          <a:xfrm>
            <a:off x="2195450" y="1903769"/>
            <a:ext cx="21039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28 341 259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8493" y="5695140"/>
            <a:ext cx="2597625" cy="8533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среды(1000 дворов)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2471681" y="6034108"/>
            <a:ext cx="15514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8 000 000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843599" y="4035775"/>
            <a:ext cx="2502619" cy="3949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ДШИ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27"/>
          <p:cNvSpPr txBox="1">
            <a:spLocks noChangeArrowheads="1"/>
          </p:cNvSpPr>
          <p:nvPr/>
        </p:nvSpPr>
        <p:spPr bwMode="auto">
          <a:xfrm>
            <a:off x="6588224" y="4380255"/>
            <a:ext cx="161600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4 031 271руб.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6588224" y="5112587"/>
            <a:ext cx="161600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171 980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812711" y="4749209"/>
            <a:ext cx="2549183" cy="36337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отрасли культура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812710" y="3397949"/>
            <a:ext cx="2549183" cy="30666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 клуба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с.Елкино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27"/>
          <p:cNvSpPr txBox="1">
            <a:spLocks noChangeArrowheads="1"/>
          </p:cNvSpPr>
          <p:nvPr/>
        </p:nvSpPr>
        <p:spPr bwMode="auto">
          <a:xfrm>
            <a:off x="6588224" y="3687286"/>
            <a:ext cx="158680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1 186 997руб.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7349" y="3068449"/>
            <a:ext cx="1433443" cy="967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0617" y="4092194"/>
            <a:ext cx="1303955" cy="920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2554" y="4649454"/>
            <a:ext cx="1253859" cy="74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029341" y="2471363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706417" cy="890649"/>
          </a:xfrm>
          <a:prstGeom prst="roundRect">
            <a:avLst/>
          </a:prstGeom>
          <a:solidFill>
            <a:srgbClr val="99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Субсидии, иные </a:t>
            </a:r>
            <a:r>
              <a:rPr lang="ru-RU" sz="2400" b="1" i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193 369 401 рубль,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755594" y="2387533"/>
            <a:ext cx="2537447" cy="78680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мероприятия по улучшению жилищных условий граждан РФ, проживающих на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640082" y="4646897"/>
            <a:ext cx="2820640" cy="69576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130 126 500 руб. в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033098" y="3541649"/>
            <a:ext cx="2160240" cy="9029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505945" y="4428045"/>
            <a:ext cx="165391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2 857 500 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459736" y="3033931"/>
            <a:ext cx="15417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15 177 500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14056" y="1626741"/>
            <a:ext cx="2578985" cy="64375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3195674" y="2196103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988 640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31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" y="4581933"/>
            <a:ext cx="1529028" cy="1269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704" y="3464444"/>
            <a:ext cx="1442888" cy="1090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3459"/>
            <a:ext cx="1713433" cy="1184063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6426467" y="5642587"/>
            <a:ext cx="15906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1 897 </a:t>
            </a:r>
            <a:r>
              <a:rPr lang="ru-RU" altLang="ru-RU" sz="1400" b="1" dirty="0">
                <a:solidFill>
                  <a:srgbClr val="000000"/>
                </a:solidFill>
              </a:rPr>
              <a:t>4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00руб.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280" y="2533016"/>
            <a:ext cx="1569936" cy="982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573" y="4757579"/>
            <a:ext cx="1470643" cy="1048066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6118590" y="4762774"/>
            <a:ext cx="2192153" cy="88824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435305" y="6012700"/>
            <a:ext cx="15906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18 397 300 руб.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47666" y="5372692"/>
            <a:ext cx="2899533" cy="395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ИМТ на </a:t>
            </a:r>
            <a:r>
              <a:rPr lang="ru-RU" sz="9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реализацию мероприятий по восстановлению </a:t>
            </a: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дорог при </a:t>
            </a:r>
            <a:r>
              <a:rPr lang="ru-RU" sz="900" b="1" dirty="0">
                <a:solidFill>
                  <a:srgbClr val="000000"/>
                </a:solidFill>
                <a:cs typeface="Times New Roman" panose="02020603050405020304" pitchFamily="18" charset="0"/>
              </a:rPr>
              <a:t>ликвидации последствий </a:t>
            </a: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ЧС -61 900 000 руб.</a:t>
            </a:r>
            <a:endParaRPr lang="ru-RU" sz="9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64947" y="5768656"/>
            <a:ext cx="2982626" cy="3634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 ремонт  </a:t>
            </a:r>
            <a:r>
              <a:rPr lang="ru-RU" sz="900" b="1" dirty="0">
                <a:solidFill>
                  <a:srgbClr val="000000"/>
                </a:solidFill>
                <a:cs typeface="Times New Roman" panose="02020603050405020304" pitchFamily="18" charset="0"/>
              </a:rPr>
              <a:t>автомобильных дорог общего пользования </a:t>
            </a: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местного </a:t>
            </a:r>
            <a:r>
              <a:rPr lang="ru-RU" sz="900" b="1" dirty="0">
                <a:solidFill>
                  <a:srgbClr val="000000"/>
                </a:solidFill>
                <a:cs typeface="Times New Roman" panose="02020603050405020304" pitchFamily="18" charset="0"/>
              </a:rPr>
              <a:t>значения до с/н </a:t>
            </a: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пунктов не им. круглогодичной связи с сетью а/д -13 226 500 руб.</a:t>
            </a:r>
            <a:endParaRPr lang="ru-RU" sz="9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64946" y="6132073"/>
            <a:ext cx="3079061" cy="3323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9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Субсидия на строительство сооружений  55 000 000 руб.</a:t>
            </a:r>
            <a:endParaRPr lang="ru-RU" sz="9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564946" y="3258225"/>
            <a:ext cx="2791519" cy="116862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ОШ, расположенных в с/местности условий для занятий ФК(СОШ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Ильдиканская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спортзала )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7"/>
          <p:cNvSpPr txBox="1">
            <a:spLocks noChangeArrowheads="1"/>
          </p:cNvSpPr>
          <p:nvPr/>
        </p:nvSpPr>
        <p:spPr bwMode="auto">
          <a:xfrm>
            <a:off x="6658071" y="2025143"/>
            <a:ext cx="15417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32 231 978 РУБ.</a:t>
            </a: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3316699" y="3125820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332 010руб.</a:t>
            </a: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3195674" y="4339120"/>
            <a:ext cx="16331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2 024 943 руб.</a:t>
            </a: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4" y="3187819"/>
            <a:ext cx="1631638" cy="1189070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5955846" y="1542994"/>
            <a:ext cx="2371495" cy="50585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 ремонт СОШ №14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193" y="1456531"/>
            <a:ext cx="1410428" cy="10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104"/>
            <a:ext cx="9144000" cy="6480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бюджета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4462982" cy="547260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выплачиваемые   из   бюджета   денежные  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0375" y="977336"/>
            <a:ext cx="2664296" cy="10367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  <a:endParaRPr lang="ru-RU" sz="2000" b="1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6518" y="2276872"/>
            <a:ext cx="1676157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22523" y="3429000"/>
            <a:ext cx="1927348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86518" y="4882792"/>
            <a:ext cx="2174638" cy="10759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38446" y="2014082"/>
            <a:ext cx="0" cy="340667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4" idx="1"/>
          </p:cNvCxnSpPr>
          <p:nvPr/>
        </p:nvCxnSpPr>
        <p:spPr>
          <a:xfrm>
            <a:off x="5238447" y="5420752"/>
            <a:ext cx="648071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stCxn id="23" idx="1"/>
          </p:cNvCxnSpPr>
          <p:nvPr/>
        </p:nvCxnSpPr>
        <p:spPr>
          <a:xfrm flipH="1">
            <a:off x="5274451" y="3933056"/>
            <a:ext cx="64807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>
            <a:stCxn id="22" idx="1"/>
          </p:cNvCxnSpPr>
          <p:nvPr/>
        </p:nvCxnSpPr>
        <p:spPr>
          <a:xfrm flipH="1">
            <a:off x="5258420" y="2780928"/>
            <a:ext cx="6280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3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00026" y="819150"/>
            <a:ext cx="1924050" cy="74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95736" y="819149"/>
            <a:ext cx="1728565" cy="7239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ведомствам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038601" y="828674"/>
            <a:ext cx="2362200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типам расходных обязательств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619875" y="828674"/>
            <a:ext cx="2416621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государственным программам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1785926"/>
            <a:ext cx="8601075" cy="4095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бюджетов по основным функциям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881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4854" y="3872424"/>
            <a:ext cx="1028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244" y="3200400"/>
            <a:ext cx="12565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-80963" y="3509962"/>
            <a:ext cx="1038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90588" y="3224212"/>
            <a:ext cx="4286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181100" y="4315510"/>
            <a:ext cx="1619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942975" y="3762373"/>
            <a:ext cx="1504953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866900" y="3391585"/>
            <a:ext cx="1047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Национальная экономика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20574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05050" y="3886885"/>
            <a:ext cx="161925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Жилищно-коммунальное хозяйство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2476500" y="3581399"/>
            <a:ext cx="111442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775" y="3201085"/>
            <a:ext cx="101917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3376613" y="3243263"/>
            <a:ext cx="3905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629025" y="3810685"/>
            <a:ext cx="1200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3757613" y="3481388"/>
            <a:ext cx="95250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371975" y="3401110"/>
            <a:ext cx="10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4529138" y="3309938"/>
            <a:ext cx="55245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867275" y="3744010"/>
            <a:ext cx="1162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4957762" y="3500437"/>
            <a:ext cx="942976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657850" y="3324910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867399" y="3276599"/>
            <a:ext cx="504828" cy="9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315075" y="3915460"/>
            <a:ext cx="10287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Физическая культура и спорт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6181725" y="3562349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6905625" y="4620310"/>
            <a:ext cx="1028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Средства массовой информации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5400000">
            <a:off x="6515100" y="3943350"/>
            <a:ext cx="1790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343775" y="5239435"/>
            <a:ext cx="13334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Обслуживание государственного муниципального долга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6815137" y="4214812"/>
            <a:ext cx="22860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686675" y="3610660"/>
            <a:ext cx="145732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Межбюджетные трансферты общего характера (дотации)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8225632" y="3424237"/>
            <a:ext cx="751681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5781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ожидаемых расходов бюджета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900 314,7 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933133"/>
              </p:ext>
            </p:extLst>
          </p:nvPr>
        </p:nvGraphicFramePr>
        <p:xfrm>
          <a:off x="0" y="1042970"/>
          <a:ext cx="8820472" cy="550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223"/>
            <a:ext cx="1507059" cy="1435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7279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2023 году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824 696,1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002311"/>
              </p:ext>
            </p:extLst>
          </p:nvPr>
        </p:nvGraphicFramePr>
        <p:xfrm>
          <a:off x="0" y="1124744"/>
          <a:ext cx="8686800" cy="562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1192"/>
            <a:ext cx="1403648" cy="1336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09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084690"/>
              </p:ext>
            </p:extLst>
          </p:nvPr>
        </p:nvGraphicFramePr>
        <p:xfrm>
          <a:off x="323527" y="42104"/>
          <a:ext cx="7992889" cy="6123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335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6479418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8138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1</a:t>
                      </a:r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муниципального района «Балейский район» по муниципальным программам в 2022 г.</a:t>
                      </a:r>
                      <a:endParaRPr lang="ru-RU" sz="18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Наименование </a:t>
                      </a:r>
                      <a:r>
                        <a:rPr lang="ru-RU" sz="1100" b="1" u="none" strike="noStrike" dirty="0">
                          <a:effectLst/>
                        </a:rPr>
                        <a:t>программы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Сумма</a:t>
                      </a:r>
                      <a:r>
                        <a:rPr lang="ru-RU" sz="1100" b="1" u="none" strike="noStrike" baseline="0" dirty="0" smtClean="0">
                          <a:effectLst/>
                        </a:rPr>
                        <a:t>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195219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МП" Улучшение условий и охраны труда в муниципальном районе "Балейский район" на 2020-2022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200 000,00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1255428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>
                          <a:effectLst/>
                        </a:rPr>
                        <a:t>20 000,00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130026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"Поддержка и развитие малого предпринимательства в муниципальном районе "Балейский </a:t>
                      </a:r>
                      <a:r>
                        <a:rPr lang="ru-RU" sz="1400" b="0" u="none" strike="noStrike" dirty="0" smtClean="0">
                          <a:effectLst/>
                        </a:rPr>
                        <a:t>район</a:t>
                      </a:r>
                      <a:r>
                        <a:rPr lang="ru-RU" sz="1400" b="0" u="none" strike="noStrike" dirty="0">
                          <a:effectLst/>
                        </a:rPr>
                        <a:t>" на 2022-2025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718977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"Модернизация объектов коммунальной инфраструктуры муниципального района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"</a:t>
                      </a:r>
                      <a:r>
                        <a:rPr lang="ru-RU" sz="1400" b="0" u="none" strike="noStrike" dirty="0">
                          <a:effectLst/>
                        </a:rPr>
                        <a:t>Балейский район" (2021-2023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760 000,00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433215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«Комплексная модернизация общего образования Балейского района на 2020-2022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874456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r>
                        <a:rPr lang="ru-RU" sz="1400" b="0" u="none" strike="noStrike" dirty="0" smtClean="0">
                          <a:effectLst/>
                        </a:rPr>
                        <a:t>района </a:t>
                      </a:r>
                      <a:r>
                        <a:rPr lang="ru-RU" sz="1400" b="0" u="none" strike="noStrike" dirty="0">
                          <a:effectLst/>
                        </a:rPr>
                        <a:t>"Балейский район" на 2022-2024 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>
                          <a:effectLst/>
                        </a:rPr>
                        <a:t>150 000,0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494149"/>
                  </a:ext>
                </a:extLst>
              </a:tr>
              <a:tr h="24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"Молодежь Балейского района» на 2019-2023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80 000,0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9752733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"Комплексная безопасность в муниципальных образовательных организациях </a:t>
                      </a:r>
                      <a:br>
                        <a:rPr lang="ru-RU" sz="1400" b="0" u="none" strike="noStrike" dirty="0">
                          <a:effectLst/>
                        </a:rPr>
                      </a:br>
                      <a:r>
                        <a:rPr lang="ru-RU" sz="1400" b="0" u="none" strike="noStrike" dirty="0">
                          <a:effectLst/>
                        </a:rPr>
                        <a:t>муниципального района "Балейский район" (2020-2022годы)"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254 080,6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1210175"/>
                  </a:ext>
                </a:extLst>
              </a:tr>
              <a:tr h="24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"Развитие культуры Балейского района (2020-2024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>
                          <a:effectLst/>
                        </a:rPr>
                        <a:t>350 000,0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1956520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"Развитие системы дошкольного образования Балейского района на 2022 - 2024 годы"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72 240,0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800166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4176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251990"/>
              </p:ext>
            </p:extLst>
          </p:nvPr>
        </p:nvGraphicFramePr>
        <p:xfrm>
          <a:off x="323527" y="42105"/>
          <a:ext cx="7992889" cy="6223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3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794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 smtClean="0">
                          <a:effectLst/>
                        </a:rPr>
                        <a:t>1</a:t>
                      </a:r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муниципального района «Балейский район» по муниципальным программам в 2022 г.</a:t>
                      </a:r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Наименование </a:t>
                      </a:r>
                      <a:r>
                        <a:rPr lang="ru-RU" sz="1000" b="1" u="none" strike="noStrike" dirty="0">
                          <a:effectLst/>
                        </a:rPr>
                        <a:t>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Сумма</a:t>
                      </a:r>
                      <a:r>
                        <a:rPr lang="ru-RU" sz="1000" b="1" u="none" strike="noStrike" baseline="0" dirty="0" smtClean="0">
                          <a:effectLst/>
                        </a:rPr>
                        <a:t>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79500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"Об организации учета муниципальной собственности муниципального района "Балейский район" на 2020-2022годы"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750 000,0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6762023"/>
                  </a:ext>
                </a:extLst>
              </a:tr>
              <a:tr h="85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"Обеспечение экологической безопасности окружающей среды и населения </a:t>
                      </a:r>
                      <a:br>
                        <a:rPr lang="ru-RU" sz="1400" b="0" u="none" strike="noStrike" dirty="0">
                          <a:effectLst/>
                        </a:rPr>
                      </a:br>
                      <a:r>
                        <a:rPr lang="ru-RU" sz="1400" b="0" u="none" strike="noStrike" dirty="0">
                          <a:effectLst/>
                        </a:rPr>
                        <a:t>муниципального района "Балейский район" при обращении с отходами производства и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потребления </a:t>
                      </a:r>
                      <a:r>
                        <a:rPr lang="ru-RU" sz="1400" b="0" u="none" strike="noStrike" dirty="0">
                          <a:effectLst/>
                        </a:rPr>
                        <a:t>(2021 - 2023 г.)"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3601798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300 000,0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94715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621657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"Энергосбережение и повышение энергетической эффективности (2021- 2025 годы) 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>
                          <a:effectLst/>
                        </a:rPr>
                        <a:t>300 000,0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788366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"Чистая вода"   на (2022 -2024 годы)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2659744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16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810 949,1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9855271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"Ремонт дорог и содержание сети автомобильных дорог общего пользования местного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значения </a:t>
                      </a:r>
                      <a:r>
                        <a:rPr lang="ru-RU" sz="1400" b="0" u="none" strike="noStrike" dirty="0">
                          <a:effectLst/>
                        </a:rPr>
                        <a:t>муниципального района "Балейский район на 2021-2023 года</a:t>
                      </a:r>
                      <a:r>
                        <a:rPr lang="ru-RU" sz="1400" b="0" u="none" strike="noStrike" dirty="0" smtClean="0">
                          <a:effectLst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11 150 560,0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1208227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«Обеспечение жильём молодых семей муниципального района «Балейский район» в 2020-2022 годах"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01435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15 797 829,7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924135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1378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435280" cy="346050"/>
          </a:xfrm>
        </p:spPr>
        <p:txBody>
          <a:bodyPr/>
          <a:lstStyle/>
          <a:p>
            <a:r>
              <a:rPr lang="ru-RU" sz="1200" b="1" u="sng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«Балейский район» по муниципальным программам в </a:t>
            </a:r>
            <a:r>
              <a:rPr lang="ru-RU" sz="1200" b="1" u="sng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b="1" u="sng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952263"/>
              </p:ext>
            </p:extLst>
          </p:nvPr>
        </p:nvGraphicFramePr>
        <p:xfrm>
          <a:off x="179512" y="456735"/>
          <a:ext cx="8136905" cy="5708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600147610"/>
                    </a:ext>
                  </a:extLst>
                </a:gridCol>
                <a:gridCol w="6848341">
                  <a:extLst>
                    <a:ext uri="{9D8B030D-6E8A-4147-A177-3AD203B41FA5}">
                      <a16:colId xmlns:a16="http://schemas.microsoft.com/office/drawing/2014/main" xmlns="" val="1871428011"/>
                    </a:ext>
                  </a:extLst>
                </a:gridCol>
                <a:gridCol w="856516">
                  <a:extLst>
                    <a:ext uri="{9D8B030D-6E8A-4147-A177-3AD203B41FA5}">
                      <a16:colId xmlns:a16="http://schemas.microsoft.com/office/drawing/2014/main" xmlns="" val="1826696347"/>
                    </a:ext>
                  </a:extLst>
                </a:gridCol>
              </a:tblGrid>
              <a:tr h="170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3337175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172190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 Улучшение условий и охраны труда в муниципальном районе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18559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798978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 район" на 2022-2025 годы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569141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"Балейский район" (2021-2023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065824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2023-2025 годы»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76293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"Балейский район" на 2022-2024 годы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4670731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"Молодежь Балейского района» на 2019-2023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2123553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"Комплексная безопасность в муниципальных образовательных организациях муниципального района "Балейский район" (2023-2025годы)"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791796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культуры Балейского района (2020-2024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5976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системы дошкольного образования Балейского района на 2022 - 2024 годы"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299732"/>
                  </a:ext>
                </a:extLst>
              </a:tr>
              <a:tr h="21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 организации учета муниципальной собственности муниципального района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7212744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(2021 - 2023 г.)"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629602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9459101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46555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"Обеспечения первичных мер пожарной безопасности на территории муниципального района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554617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0504333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"Чистая вода"   на (2022 -2024 годы)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026756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1 500 850,86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4544317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2021-2023 года"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11 314 290,00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541774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"Доступная среда (2019-2023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6700304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педагогическими кадрами образовательных организаций муниципального района "Балейский район" на 2022-2024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43335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жильём молодых семей муниципального района «Балейский район» в 2023-2025 годах"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5965254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 привлечении и закреплении медицинских кадров на территории муниципального района «Балейский район» на 2020-2023 гг."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054569"/>
                  </a:ext>
                </a:extLst>
              </a:tr>
              <a:tr h="363895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16 900 140,86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81266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241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4405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357" y="115422"/>
            <a:ext cx="8882123" cy="7212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бюджета муниципального района «Балейский район»</a:t>
            </a:r>
            <a:endParaRPr lang="ru-RU" sz="2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13213049"/>
              </p:ext>
            </p:extLst>
          </p:nvPr>
        </p:nvGraphicFramePr>
        <p:xfrm>
          <a:off x="0" y="1240299"/>
          <a:ext cx="9144000" cy="499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980728"/>
            <a:ext cx="8964488" cy="25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муниципального долга</a:t>
            </a:r>
            <a:endParaRPr lang="ru-RU" sz="24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2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6744"/>
            <a:ext cx="9144000" cy="60486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задач и функций государства и местного самоуправления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Администратор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местного самоуправления, орган местной администрации, орган управления государственным внебюджетным фондом, ЦБ РФ,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пеней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штрафов по ним, являющихся доходами бюджетов бюджетной системы РФ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Доходы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поступающие в бюджет, за исключением средств, являющихся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Бюджетным кодексом РФ источниками финансирования дефицита бюджета.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Налог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обязательный, индивидуально безвозмездный платеж, взимаемый с физических и юридических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финансового обеспечения деятельности государства и (или) муниципальных образований.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Налоговые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предусмотренных законодательством РФ о налогах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налогов и сборов, в том числе от налогов, предусмотренных специальными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режимами, региональных и местных налогов, а также пеней и штрафов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Неналоговые доходы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имущества, находящегося в государственной или муниципальной собственности, доходы от продажи имущества (кроме акций и иных форм участия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капитале, государственных запасов драгоценных металлов и драгоценных камней), находящегося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или муниципальной собственности, доходы от платных услуг, оказываемых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казенными учреждениями, средства, полученные в результате применения мер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-правовой, административной и уголовной ответственности, в том числе штрафы,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конфискации, компенсации и иные суммы принудительного изъятия.</a:t>
            </a:r>
            <a:r>
              <a:rPr lang="ru-RU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None/>
            </a:pPr>
            <a:r>
              <a:rPr lang="ru-RU" sz="1400" b="1" i="1" dirty="0" smtClean="0"/>
              <a:t>	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5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432048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4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507288" cy="561662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endParaRPr lang="ru-RU" i="1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Комитет по финансам администрации муниципального района «Балейский район»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Адрес: 673450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Балей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Ленина ул., 24.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(30232) 5-15-99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5-16-87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baley@bk.ru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32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6" y="566718"/>
            <a:ext cx="912430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Безвозмездные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 на безвозмездной основе из бюджетов других уровней (межбюджетные трансферты), от физических и юридических лиц.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Дотация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межбюджетный трансферт, предоставляемый на безвозмездной и безвозвратной основе без установления направлений и (или) условий их использования. Дотации выделяются из бюджета вышестоящего уровня в случаях, если закрепленных и регулирующих доходов не достаточно для формирования минимального бюджета нижестоящего территориального уровня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софинансирования расходных обязательств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финансового обеспечения расходных обязательств  по переданным полномочиям. Имеет конкретные цели; в отличие от дотации (которая не имеет цели в принципе) подлежат возврату в случае отклонения от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Расходы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другие), за исключением средств, являющихся в соответствии с Бюджетным кодексом РФ источниками финансирования дефицита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Главный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распорядитель бюджетных средств (ГРБС)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Государственная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(муниципальная) программа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(взаимоувязанных по задачам, срокам осуществления и ресурсам) и инструментов государственной политики, обеспечивающих в рамках реализации ключевых государственных (муниципальных) функций достижение приоритетов и целей государственной (муниципальной) политики в сфере социально-экономического развития и безопасности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доходов над расходами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расходов бюджета над его доходами.</a:t>
            </a:r>
          </a:p>
          <a:p>
            <a:pPr marL="13716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ru-RU" sz="14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gray">
          <a:xfrm flipH="1">
            <a:off x="945911" y="2352483"/>
            <a:ext cx="7215588" cy="71913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sz="20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Бюджетном послании Президента Российской Федерации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gray">
          <a:xfrm flipH="1">
            <a:off x="1334296" y="3257779"/>
            <a:ext cx="6913887" cy="72072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</a:t>
            </a:r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Забайкальского края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gray">
          <a:xfrm flipH="1">
            <a:off x="2496052" y="5379326"/>
            <a:ext cx="5748353" cy="71913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Прогнозе социально -экономического развития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gray">
          <a:xfrm flipH="1">
            <a:off x="2206161" y="4336249"/>
            <a:ext cx="6038246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692696"/>
          </a:xfrm>
        </p:spPr>
        <p:txBody>
          <a:bodyPr>
            <a:normAutofit/>
          </a:bodyPr>
          <a:lstStyle/>
          <a:p>
            <a:r>
              <a:rPr lang="ru-RU" sz="32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 бюджет района</a:t>
            </a:r>
            <a:r>
              <a:rPr lang="ru-RU" sz="32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7" y="764704"/>
            <a:ext cx="86397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 составляется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основывается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1699362" y="5227155"/>
            <a:ext cx="1098550" cy="1001713"/>
            <a:chOff x="1488" y="1968"/>
            <a:chExt cx="432" cy="432"/>
          </a:xfrm>
        </p:grpSpPr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 Box 29"/>
            <p:cNvSpPr txBox="1">
              <a:spLocks noChangeArrowheads="1"/>
            </p:cNvSpPr>
            <p:nvPr/>
          </p:nvSpPr>
          <p:spPr bwMode="gray">
            <a:xfrm>
              <a:off x="1631" y="2016"/>
              <a:ext cx="159" cy="19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1243002" y="4192581"/>
            <a:ext cx="1087437" cy="1006475"/>
            <a:chOff x="3938" y="1968"/>
            <a:chExt cx="430" cy="437"/>
          </a:xfrm>
        </p:grpSpPr>
        <p:grpSp>
          <p:nvGrpSpPr>
            <p:cNvPr id="20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gray">
            <a:xfrm>
              <a:off x="4067" y="2028"/>
              <a:ext cx="160" cy="200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726361" y="3179756"/>
            <a:ext cx="1098550" cy="1012825"/>
            <a:chOff x="3552" y="3339"/>
            <a:chExt cx="412" cy="392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8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9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8937" y="2203289"/>
            <a:ext cx="1103312" cy="1019175"/>
            <a:chOff x="2016" y="1920"/>
            <a:chExt cx="1680" cy="1680"/>
          </a:xfrm>
        </p:grpSpPr>
        <p:sp>
          <p:nvSpPr>
            <p:cNvPr id="44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gray">
          <a:xfrm>
            <a:off x="491347" y="2250387"/>
            <a:ext cx="404278" cy="46166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5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3144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Какие этапы проходит бюджет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?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9808" y="720080"/>
            <a:ext cx="9144000" cy="720080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0"/>
              </a:spcAft>
              <a:buNone/>
            </a:pP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Составление и утверждение бюджета - </a:t>
            </a:r>
            <a:r>
              <a:rPr lang="ru-RU" sz="2000" b="1" i="1" u="sng" spc="-2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процесс</a:t>
            </a: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u="sng" spc="-25" dirty="0">
                <a:solidFill>
                  <a:srgbClr val="0070C0"/>
                </a:solidFill>
                <a:latin typeface="Times New Roman"/>
                <a:ea typeface="Times New Roman"/>
              </a:rPr>
              <a:t>основанный на правовых нормах. Формирование, рассмотрение и </a:t>
            </a:r>
            <a:r>
              <a:rPr lang="ru-RU" sz="2000" b="1" i="1" u="sng" spc="-25" dirty="0" smtClean="0">
                <a:solidFill>
                  <a:srgbClr val="0070C0"/>
                </a:solidFill>
                <a:latin typeface="Times New Roman"/>
                <a:ea typeface="Times New Roman"/>
              </a:rPr>
              <a:t>утверждение</a:t>
            </a:r>
            <a:r>
              <a:rPr lang="ru-RU" sz="2000" b="1" i="1" u="sng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происходят ежегодно.</a:t>
            </a:r>
          </a:p>
          <a:p>
            <a:pPr marL="137160" indent="0">
              <a:spcAft>
                <a:spcPts val="0"/>
              </a:spcAft>
              <a:buNone/>
            </a:pPr>
            <a:endParaRPr lang="ru-RU" sz="2000" b="1" i="1" dirty="0"/>
          </a:p>
          <a:p>
            <a:endParaRPr lang="ru-RU" sz="3200" b="1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65" y="1768272"/>
            <a:ext cx="2156072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189953" y="3150273"/>
            <a:ext cx="1281345" cy="1042245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51747" y="3667430"/>
            <a:ext cx="242680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7890" y="5097170"/>
            <a:ext cx="2342077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бюджета: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rot="5400000">
            <a:off x="1316824" y="4950638"/>
            <a:ext cx="1145989" cy="107614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5737" y="138325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начала составления  бюджета района Администрацией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 бюджета района. Непосредственное составление  бюджета  района осуществляет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Комитет по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финансам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.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Составленный 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бюджет района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представляется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 рассмотрение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не позднее 15 ноября текущего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732" y="3701119"/>
            <a:ext cx="5181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/>
                <a:ea typeface="Times New Roman"/>
              </a:rPr>
              <a:t>Бюджет района в </a:t>
            </a:r>
            <a:r>
              <a:rPr lang="ru-RU" sz="1600" b="1" i="1" dirty="0" smtClean="0">
                <a:latin typeface="Times New Roman"/>
                <a:ea typeface="Times New Roman"/>
              </a:rPr>
              <a:t>ноябре - декабре </a:t>
            </a:r>
            <a:r>
              <a:rPr lang="ru-RU" sz="1600" b="1" i="1" dirty="0">
                <a:latin typeface="Times New Roman"/>
                <a:ea typeface="Times New Roman"/>
              </a:rPr>
              <a:t>текущего года   </a:t>
            </a:r>
            <a:r>
              <a:rPr lang="ru-RU" sz="1600" b="1" i="1" dirty="0" smtClean="0">
                <a:latin typeface="Times New Roman"/>
                <a:ea typeface="Times New Roman"/>
              </a:rPr>
              <a:t>рассматривается </a:t>
            </a:r>
            <a:r>
              <a:rPr lang="ru-RU" sz="1600" b="1" i="1" dirty="0">
                <a:latin typeface="Times New Roman"/>
                <a:ea typeface="Times New Roman"/>
              </a:rPr>
              <a:t>в комитете по бюджету, </a:t>
            </a:r>
            <a:r>
              <a:rPr lang="ru-RU" sz="1600" b="1" i="1" dirty="0" smtClean="0">
                <a:latin typeface="Times New Roman"/>
                <a:ea typeface="Times New Roman"/>
              </a:rPr>
              <a:t>контрольно -</a:t>
            </a:r>
            <a:r>
              <a:rPr lang="ru-RU" sz="1600" b="1" i="1" dirty="0">
                <a:latin typeface="Times New Roman"/>
                <a:ea typeface="Times New Roman"/>
              </a:rPr>
              <a:t>счетной </a:t>
            </a:r>
            <a:r>
              <a:rPr lang="ru-RU" sz="1600" b="1" i="1" dirty="0" smtClean="0">
                <a:latin typeface="Times New Roman"/>
                <a:ea typeface="Times New Roman"/>
              </a:rPr>
              <a:t>палатой, </a:t>
            </a:r>
            <a:r>
              <a:rPr lang="ru-RU" sz="1600" b="1" i="1" dirty="0">
                <a:latin typeface="Times New Roman"/>
                <a:ea typeface="Times New Roman"/>
              </a:rPr>
              <a:t>на </a:t>
            </a:r>
            <a:r>
              <a:rPr lang="ru-RU" sz="1600" b="1" i="1" spc="-75" dirty="0">
                <a:latin typeface="Times New Roman"/>
                <a:ea typeface="Times New Roman"/>
              </a:rPr>
              <a:t>публичных слушаниях.  Б</a:t>
            </a:r>
            <a:r>
              <a:rPr lang="ru-RU" sz="1600" b="1" i="1" dirty="0">
                <a:latin typeface="Times New Roman"/>
                <a:ea typeface="Times New Roman"/>
              </a:rPr>
              <a:t>юджет  района  рассматривается депутатами в одном чтении</a:t>
            </a:r>
            <a:r>
              <a:rPr lang="ru-RU" sz="1400" b="1" i="1" dirty="0">
                <a:latin typeface="Times New Roman"/>
                <a:ea typeface="Times New Roman"/>
              </a:rPr>
              <a:t>.</a:t>
            </a:r>
            <a:endParaRPr lang="ru-RU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034099"/>
            <a:ext cx="3566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Решение о  бюджете района на очередной финансовый год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Советом муниципального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района «Балейский район» муниципального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района до 31 декабря текущего 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</a:t>
            </a: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бюджетного процесса</a:t>
            </a:r>
            <a:endParaRPr lang="ru-RU" sz="36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012365"/>
              </p:ext>
            </p:extLst>
          </p:nvPr>
        </p:nvGraphicFramePr>
        <p:xfrm>
          <a:off x="107504" y="764704"/>
          <a:ext cx="8928992" cy="53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07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88640"/>
            <a:ext cx="8928992" cy="893688"/>
          </a:xfrm>
        </p:spPr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и налоговой политики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8754339">
            <a:off x="4966494" y="248408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gray">
          <a:xfrm rot="13561200">
            <a:off x="3239932" y="251272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gray">
          <a:xfrm rot="6168676">
            <a:off x="3857145" y="465591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gray">
          <a:xfrm rot="1252062">
            <a:off x="5329412" y="39110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gray">
          <a:xfrm rot="9734088">
            <a:off x="2897188" y="384016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0"/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72"/>
          <p:cNvSpPr>
            <a:spLocks noChangeArrowheads="1"/>
          </p:cNvSpPr>
          <p:nvPr/>
        </p:nvSpPr>
        <p:spPr bwMode="gray">
          <a:xfrm>
            <a:off x="3905250" y="5218630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006618" y="1434440"/>
            <a:ext cx="2790084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долгом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 flipH="1">
            <a:off x="107500" y="1196752"/>
            <a:ext cx="3073283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бюджетной системы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405445" y="3586956"/>
            <a:ext cx="255904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прозрачности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43777" y="3499571"/>
            <a:ext cx="264318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расходов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437309" y="5578992"/>
            <a:ext cx="7174465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CC99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программного метода планирования расходов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84"/>
          <p:cNvSpPr>
            <a:spLocks noChangeArrowheads="1"/>
          </p:cNvSpPr>
          <p:nvPr/>
        </p:nvSpPr>
        <p:spPr bwMode="gray">
          <a:xfrm>
            <a:off x="6145466" y="4126705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87"/>
          <p:cNvSpPr>
            <a:spLocks noChangeArrowheads="1"/>
          </p:cNvSpPr>
          <p:nvPr/>
        </p:nvSpPr>
        <p:spPr bwMode="gray">
          <a:xfrm>
            <a:off x="5667375" y="1964697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0"/>
          <p:cNvSpPr>
            <a:spLocks noChangeArrowheads="1"/>
          </p:cNvSpPr>
          <p:nvPr/>
        </p:nvSpPr>
        <p:spPr bwMode="gray">
          <a:xfrm>
            <a:off x="3000603" y="2079336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gray">
          <a:xfrm>
            <a:off x="2540326" y="4066756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4" name="Group 95"/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2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3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4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(3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8402</TotalTime>
  <Words>3343</Words>
  <Application>Microsoft Office PowerPoint</Application>
  <PresentationFormat>Экран (4:3)</PresentationFormat>
  <Paragraphs>574</Paragraphs>
  <Slides>40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Презентация1(3)</vt:lpstr>
      <vt:lpstr>Презентация PowerPoint</vt:lpstr>
      <vt:lpstr>Презентация PowerPoint</vt:lpstr>
      <vt:lpstr>Что такое бюджет?</vt:lpstr>
      <vt:lpstr>Презентация PowerPoint</vt:lpstr>
      <vt:lpstr>Презентация PowerPoint</vt:lpstr>
      <vt:lpstr>На чем основывается  бюджет района?</vt:lpstr>
      <vt:lpstr>Какие этапы проходит бюджет?</vt:lpstr>
      <vt:lpstr>Участники бюджетного процесса</vt:lpstr>
      <vt:lpstr>Основные приоритеты бюджетной и налоговой политики муниципального района «Балейский район»</vt:lpstr>
      <vt:lpstr>Презентация PowerPoint</vt:lpstr>
      <vt:lpstr>Презентация PowerPoint</vt:lpstr>
      <vt:lpstr>Презентация PowerPoint</vt:lpstr>
      <vt:lpstr>Структура доходов бюджета муниципального района «Балейский район"</vt:lpstr>
      <vt:lpstr>Структура доходов бюджета муниципального района «Балейский район» в 2022 году</vt:lpstr>
      <vt:lpstr>Структура доходов бюджета муниципального района «Балейский район» в 2023 году</vt:lpstr>
      <vt:lpstr>Структура доходов бюджета муниципального района «Балейский район» в 2024 году</vt:lpstr>
      <vt:lpstr>Структура доходов бюджета муниципального района «Балейский район» в 2025 году</vt:lpstr>
      <vt:lpstr>Структура налоговых доходов в 2022 году  </vt:lpstr>
      <vt:lpstr>Структура налоговых доходов в 2023 году </vt:lpstr>
      <vt:lpstr>Структура налоговых доходов в 2024 году </vt:lpstr>
      <vt:lpstr>Структура налоговых доходов в 2025 году</vt:lpstr>
      <vt:lpstr>Структура НЕНАЛОГОВЫХ доходов в 2022 году</vt:lpstr>
      <vt:lpstr>Структура НЕНАЛОГОВЫХ доходов в 2023 году</vt:lpstr>
      <vt:lpstr>Структура НЕНАЛОГОВЫХ доходов в 2024 году</vt:lpstr>
      <vt:lpstr>Структура НЕНАЛОГОВЫХ доходов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муниципального района «Балейский район»</vt:lpstr>
      <vt:lpstr>РАСХОДЫ</vt:lpstr>
      <vt:lpstr>Структура ожидаемых расходов бюджета  в 2022 году – 900 314,7  тыс. руб. в т.ч.</vt:lpstr>
      <vt:lpstr>Структура расходов бюджета в 2023 году  824 696,1 тыс. руб. в т.ч.</vt:lpstr>
      <vt:lpstr>Презентация PowerPoint</vt:lpstr>
      <vt:lpstr>Презентация PowerPoint</vt:lpstr>
      <vt:lpstr>Расходы бюджета муниципального района «Балейский район» по муниципальным программам в 2023 г. </vt:lpstr>
      <vt:lpstr>Муниципальный долг бюджета муниципального района «Балейский район»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Вера</cp:lastModifiedBy>
  <cp:revision>1250</cp:revision>
  <cp:lastPrinted>2022-11-10T06:01:41Z</cp:lastPrinted>
  <dcterms:created xsi:type="dcterms:W3CDTF">2014-11-13T03:58:22Z</dcterms:created>
  <dcterms:modified xsi:type="dcterms:W3CDTF">2022-11-10T06:17:10Z</dcterms:modified>
</cp:coreProperties>
</file>